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419ad25c5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419ad25c5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421afe5a1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421afe5a1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419ad25c5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419ad25c5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419ad25c5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419ad25c5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ed6d7c97f6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ed6d7c97f6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421afe5a1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421afe5a1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4ce3cc67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4ce3cc67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21afe5a1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21afe5a1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ed6d7c97f6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ed6d7c97f6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ed6d7c97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ed6d7c97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ed6d7c97f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ed6d7c97f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94ce3cc67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94ce3cc67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419ad25c5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419ad25c5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419ad25c5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419ad25c5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ed6d7c97f6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ed6d7c97f6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419ad25c5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419ad25c5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419ad25c55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419ad25c55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5.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katolskakyrkan.se" TargetMode="External"/><Relationship Id="rId4" Type="http://schemas.openxmlformats.org/officeDocument/2006/relationships/hyperlink" Target="http://www.suk.se" TargetMode="External"/><Relationship Id="rId5" Type="http://schemas.openxmlformats.org/officeDocument/2006/relationships/hyperlink" Target="http://www.kpn.se" TargetMode="External"/><Relationship Id="rId6" Type="http://schemas.openxmlformats.org/officeDocument/2006/relationships/image" Target="../media/image13.png"/><Relationship Id="rId7"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1706625" y="2168875"/>
            <a:ext cx="4718400" cy="1085400"/>
          </a:xfrm>
          <a:prstGeom prst="rect">
            <a:avLst/>
          </a:prstGeom>
          <a:solidFill>
            <a:srgbClr val="93C47D"/>
          </a:solidFill>
          <a:ln cap="flat" cmpd="sng" w="9525">
            <a:solidFill>
              <a:schemeClr val="lt1"/>
            </a:solidFill>
            <a:prstDash val="solid"/>
            <a:round/>
            <a:headEnd len="sm" w="sm" type="none"/>
            <a:tailEnd len="sm" w="sm" type="none"/>
          </a:ln>
        </p:spPr>
        <p:txBody>
          <a:bodyPr anchorCtr="0" anchor="b" bIns="91425" lIns="91425" spcFirstLastPara="1" rIns="91425" wrap="square" tIns="91425">
            <a:normAutofit/>
          </a:bodyPr>
          <a:lstStyle/>
          <a:p>
            <a:pPr indent="0" lvl="0" marL="0" rtl="0" algn="ctr">
              <a:spcBef>
                <a:spcPts val="0"/>
              </a:spcBef>
              <a:spcAft>
                <a:spcPts val="0"/>
              </a:spcAft>
              <a:buNone/>
            </a:pPr>
            <a:r>
              <a:rPr lang="sv">
                <a:solidFill>
                  <a:schemeClr val="lt1"/>
                </a:solidFill>
              </a:rPr>
              <a:t>Välkommen!</a:t>
            </a:r>
            <a:endParaRPr>
              <a:solidFill>
                <a:schemeClr val="lt1"/>
              </a:solidFill>
            </a:endParaRPr>
          </a:p>
        </p:txBody>
      </p:sp>
      <p:sp>
        <p:nvSpPr>
          <p:cNvPr id="55" name="Google Shape;55;p13"/>
          <p:cNvSpPr txBox="1"/>
          <p:nvPr/>
        </p:nvSpPr>
        <p:spPr>
          <a:xfrm>
            <a:off x="1479925" y="3227075"/>
            <a:ext cx="5667900" cy="738900"/>
          </a:xfrm>
          <a:prstGeom prst="rect">
            <a:avLst/>
          </a:prstGeom>
          <a:solidFill>
            <a:srgbClr val="D9EAD3"/>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800">
                <a:solidFill>
                  <a:schemeClr val="dk1"/>
                </a:solidFill>
                <a:latin typeface="Georgia"/>
                <a:ea typeface="Georgia"/>
                <a:cs typeface="Georgia"/>
                <a:sym typeface="Georgia"/>
              </a:rPr>
              <a:t>Så glädjande att du vill att din tonåring ska få </a:t>
            </a:r>
            <a:endParaRPr i="1" sz="1800">
              <a:solidFill>
                <a:schemeClr val="dk1"/>
              </a:solidFill>
              <a:latin typeface="Georgia"/>
              <a:ea typeface="Georgia"/>
              <a:cs typeface="Georgia"/>
              <a:sym typeface="Georgia"/>
            </a:endParaRPr>
          </a:p>
          <a:p>
            <a:pPr indent="0" lvl="0" marL="0" rtl="0" algn="ctr">
              <a:spcBef>
                <a:spcPts val="0"/>
              </a:spcBef>
              <a:spcAft>
                <a:spcPts val="0"/>
              </a:spcAft>
              <a:buNone/>
            </a:pPr>
            <a:r>
              <a:rPr i="1" lang="sv" sz="1800">
                <a:solidFill>
                  <a:schemeClr val="dk1"/>
                </a:solidFill>
                <a:latin typeface="Georgia"/>
                <a:ea typeface="Georgia"/>
                <a:cs typeface="Georgia"/>
                <a:sym typeface="Georgia"/>
              </a:rPr>
              <a:t>ta emot konfirmationens sakrament! </a:t>
            </a:r>
            <a:endParaRPr i="1" sz="1800">
              <a:solidFill>
                <a:schemeClr val="dk1"/>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rot="-696203">
            <a:off x="1070724" y="1960776"/>
            <a:ext cx="1605975" cy="2343154"/>
          </a:xfrm>
          <a:prstGeom prst="rect">
            <a:avLst/>
          </a:prstGeom>
          <a:noFill/>
          <a:ln cap="flat" cmpd="sng" w="9525">
            <a:solidFill>
              <a:schemeClr val="lt1"/>
            </a:solidFill>
            <a:prstDash val="solid"/>
            <a:round/>
            <a:headEnd len="sm" w="sm" type="none"/>
            <a:tailEnd len="sm" w="sm" type="none"/>
          </a:ln>
        </p:spPr>
      </p:pic>
      <p:sp>
        <p:nvSpPr>
          <p:cNvPr id="117" name="Google Shape;117;p22"/>
          <p:cNvSpPr txBox="1"/>
          <p:nvPr/>
        </p:nvSpPr>
        <p:spPr>
          <a:xfrm>
            <a:off x="3429325" y="2818400"/>
            <a:ext cx="2630700" cy="18471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200">
                <a:solidFill>
                  <a:schemeClr val="dk1"/>
                </a:solidFill>
                <a:latin typeface="Georgia"/>
                <a:ea typeface="Georgia"/>
                <a:cs typeface="Georgia"/>
                <a:sym typeface="Georgia"/>
              </a:rPr>
              <a:t>Kyrkoherden är ansvarig för katekesen.</a:t>
            </a:r>
            <a:endParaRPr i="1" sz="1200">
              <a:solidFill>
                <a:schemeClr val="dk1"/>
              </a:solidFill>
              <a:latin typeface="Georgia"/>
              <a:ea typeface="Georgia"/>
              <a:cs typeface="Georgia"/>
              <a:sym typeface="Georgia"/>
            </a:endParaRPr>
          </a:p>
          <a:p>
            <a:pPr indent="0" lvl="0" marL="0" rtl="0" algn="ctr">
              <a:spcBef>
                <a:spcPts val="0"/>
              </a:spcBef>
              <a:spcAft>
                <a:spcPts val="0"/>
              </a:spcAft>
              <a:buNone/>
            </a:pPr>
            <a:br>
              <a:rPr i="1" lang="sv" sz="1200">
                <a:solidFill>
                  <a:schemeClr val="dk1"/>
                </a:solidFill>
                <a:latin typeface="Georgia"/>
                <a:ea typeface="Georgia"/>
                <a:cs typeface="Georgia"/>
                <a:sym typeface="Georgia"/>
              </a:rPr>
            </a:br>
            <a:r>
              <a:rPr i="1" lang="sv" sz="1200">
                <a:solidFill>
                  <a:schemeClr val="dk1"/>
                </a:solidFill>
                <a:latin typeface="Georgia"/>
                <a:ea typeface="Georgia"/>
                <a:cs typeface="Georgia"/>
                <a:sym typeface="Georgia"/>
              </a:rPr>
              <a:t>De som undervisar är volontärer.</a:t>
            </a:r>
            <a:br>
              <a:rPr i="1" lang="sv" sz="1200">
                <a:solidFill>
                  <a:schemeClr val="dk1"/>
                </a:solidFill>
                <a:latin typeface="Georgia"/>
                <a:ea typeface="Georgia"/>
                <a:cs typeface="Georgia"/>
                <a:sym typeface="Georgia"/>
              </a:rPr>
            </a:br>
            <a:r>
              <a:rPr i="1" lang="sv" sz="1200">
                <a:solidFill>
                  <a:schemeClr val="dk1"/>
                </a:solidFill>
                <a:latin typeface="Georgia"/>
                <a:ea typeface="Georgia"/>
                <a:cs typeface="Georgia"/>
                <a:sym typeface="Georgia"/>
              </a:rPr>
              <a:t>De behöver ditt stöd!</a:t>
            </a:r>
            <a:endParaRPr i="1" sz="1200">
              <a:solidFill>
                <a:schemeClr val="dk1"/>
              </a:solidFill>
              <a:latin typeface="Georgia"/>
              <a:ea typeface="Georgia"/>
              <a:cs typeface="Georgia"/>
              <a:sym typeface="Georgia"/>
            </a:endParaRPr>
          </a:p>
          <a:p>
            <a:pPr indent="0" lvl="0" marL="0" rtl="0" algn="ctr">
              <a:spcBef>
                <a:spcPts val="0"/>
              </a:spcBef>
              <a:spcAft>
                <a:spcPts val="0"/>
              </a:spcAft>
              <a:buNone/>
            </a:pPr>
            <a:r>
              <a:t/>
            </a:r>
            <a:endParaRPr i="1" sz="1200">
              <a:solidFill>
                <a:schemeClr val="dk1"/>
              </a:solidFill>
              <a:latin typeface="Georgia"/>
              <a:ea typeface="Georgia"/>
              <a:cs typeface="Georgia"/>
              <a:sym typeface="Georgia"/>
            </a:endParaRPr>
          </a:p>
          <a:p>
            <a:pPr indent="0" lvl="0" marL="0" rtl="0" algn="ctr">
              <a:spcBef>
                <a:spcPts val="0"/>
              </a:spcBef>
              <a:spcAft>
                <a:spcPts val="0"/>
              </a:spcAft>
              <a:buNone/>
            </a:pPr>
            <a:r>
              <a:rPr i="1" lang="sv" sz="1200">
                <a:solidFill>
                  <a:schemeClr val="dk1"/>
                </a:solidFill>
                <a:latin typeface="Georgia"/>
                <a:ea typeface="Georgia"/>
                <a:cs typeface="Georgia"/>
                <a:sym typeface="Georgia"/>
              </a:rPr>
              <a:t>Katolska pedagogiska nämnden stödjer, inspirerar och utbildar kateketer och gör material. </a:t>
            </a:r>
            <a:endParaRPr i="1" sz="1200">
              <a:solidFill>
                <a:schemeClr val="dk1"/>
              </a:solidFill>
              <a:latin typeface="Georgia"/>
              <a:ea typeface="Georgia"/>
              <a:cs typeface="Georgia"/>
              <a:sym typeface="Georgia"/>
            </a:endParaRPr>
          </a:p>
        </p:txBody>
      </p:sp>
      <p:pic>
        <p:nvPicPr>
          <p:cNvPr id="118" name="Google Shape;118;p22"/>
          <p:cNvPicPr preferRelativeResize="0"/>
          <p:nvPr/>
        </p:nvPicPr>
        <p:blipFill>
          <a:blip r:embed="rId4">
            <a:alphaModFix/>
          </a:blip>
          <a:stretch>
            <a:fillRect/>
          </a:stretch>
        </p:blipFill>
        <p:spPr>
          <a:xfrm rot="938402">
            <a:off x="2309900" y="1444025"/>
            <a:ext cx="1378425" cy="2142876"/>
          </a:xfrm>
          <a:prstGeom prst="rect">
            <a:avLst/>
          </a:prstGeom>
          <a:noFill/>
          <a:ln cap="flat" cmpd="sng" w="9525">
            <a:solidFill>
              <a:schemeClr val="lt1"/>
            </a:solidFill>
            <a:prstDash val="solid"/>
            <a:round/>
            <a:headEnd len="sm" w="sm" type="none"/>
            <a:tailEnd len="sm" w="sm" type="none"/>
          </a:ln>
        </p:spPr>
      </p:pic>
      <p:sp>
        <p:nvSpPr>
          <p:cNvPr id="119" name="Google Shape;119;p22"/>
          <p:cNvSpPr/>
          <p:nvPr/>
        </p:nvSpPr>
        <p:spPr>
          <a:xfrm>
            <a:off x="6140100" y="3950000"/>
            <a:ext cx="2160900" cy="715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0" name="Google Shape;120;p22"/>
          <p:cNvPicPr preferRelativeResize="0"/>
          <p:nvPr/>
        </p:nvPicPr>
        <p:blipFill>
          <a:blip r:embed="rId5">
            <a:alphaModFix/>
          </a:blip>
          <a:stretch>
            <a:fillRect/>
          </a:stretch>
        </p:blipFill>
        <p:spPr>
          <a:xfrm>
            <a:off x="6334950" y="4047862"/>
            <a:ext cx="1771203" cy="519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nvSpPr>
        <p:spPr>
          <a:xfrm>
            <a:off x="1268325" y="3929300"/>
            <a:ext cx="6460200" cy="892800"/>
          </a:xfrm>
          <a:prstGeom prst="rect">
            <a:avLst/>
          </a:prstGeom>
          <a:solidFill>
            <a:srgbClr val="B6D7A8"/>
          </a:solid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300">
                <a:solidFill>
                  <a:srgbClr val="FFFFFF"/>
                </a:solidFill>
                <a:latin typeface="Georgia"/>
                <a:ea typeface="Georgia"/>
                <a:cs typeface="Georgia"/>
                <a:sym typeface="Georgia"/>
              </a:rPr>
              <a:t>Följ med i ditt barns undervisningsböcker! </a:t>
            </a:r>
            <a:br>
              <a:rPr i="1" lang="sv" sz="2300">
                <a:solidFill>
                  <a:srgbClr val="FFFFFF"/>
                </a:solidFill>
                <a:latin typeface="Georgia"/>
                <a:ea typeface="Georgia"/>
                <a:cs typeface="Georgia"/>
                <a:sym typeface="Georgia"/>
              </a:rPr>
            </a:br>
            <a:r>
              <a:rPr i="1" lang="sv" sz="2300">
                <a:solidFill>
                  <a:srgbClr val="FFFFFF"/>
                </a:solidFill>
                <a:latin typeface="Georgia"/>
                <a:ea typeface="Georgia"/>
                <a:cs typeface="Georgia"/>
                <a:sym typeface="Georgia"/>
              </a:rPr>
              <a:t>De kan vara intressanta för dig också.</a:t>
            </a:r>
            <a:endParaRPr i="1" sz="2300">
              <a:solidFill>
                <a:srgbClr val="FFFFFF"/>
              </a:solidFill>
              <a:latin typeface="Georgia"/>
              <a:ea typeface="Georgia"/>
              <a:cs typeface="Georgia"/>
              <a:sym typeface="Georgia"/>
            </a:endParaRPr>
          </a:p>
        </p:txBody>
      </p:sp>
      <p:pic>
        <p:nvPicPr>
          <p:cNvPr id="126" name="Google Shape;126;p23"/>
          <p:cNvPicPr preferRelativeResize="0"/>
          <p:nvPr/>
        </p:nvPicPr>
        <p:blipFill>
          <a:blip r:embed="rId3">
            <a:alphaModFix/>
          </a:blip>
          <a:stretch>
            <a:fillRect/>
          </a:stretch>
        </p:blipFill>
        <p:spPr>
          <a:xfrm rot="-763632">
            <a:off x="5824453" y="1913931"/>
            <a:ext cx="1204721" cy="1974941"/>
          </a:xfrm>
          <a:prstGeom prst="rect">
            <a:avLst/>
          </a:prstGeom>
          <a:noFill/>
          <a:ln cap="flat" cmpd="sng" w="9525">
            <a:solidFill>
              <a:schemeClr val="lt1"/>
            </a:solidFill>
            <a:prstDash val="solid"/>
            <a:round/>
            <a:headEnd len="sm" w="sm" type="none"/>
            <a:tailEnd len="sm" w="sm" type="none"/>
          </a:ln>
        </p:spPr>
      </p:pic>
      <p:pic>
        <p:nvPicPr>
          <p:cNvPr id="127" name="Google Shape;127;p23"/>
          <p:cNvPicPr preferRelativeResize="0"/>
          <p:nvPr/>
        </p:nvPicPr>
        <p:blipFill>
          <a:blip r:embed="rId4">
            <a:alphaModFix/>
          </a:blip>
          <a:stretch>
            <a:fillRect/>
          </a:stretch>
        </p:blipFill>
        <p:spPr>
          <a:xfrm rot="321850">
            <a:off x="6932475" y="1683325"/>
            <a:ext cx="1782724" cy="2376949"/>
          </a:xfrm>
          <a:prstGeom prst="rect">
            <a:avLst/>
          </a:prstGeom>
          <a:noFill/>
          <a:ln cap="flat" cmpd="sng" w="9525">
            <a:solidFill>
              <a:schemeClr val="lt1"/>
            </a:solidFill>
            <a:prstDash val="solid"/>
            <a:round/>
            <a:headEnd len="sm" w="sm" type="none"/>
            <a:tailEnd len="sm" w="sm" type="none"/>
          </a:ln>
        </p:spPr>
      </p:pic>
      <p:pic>
        <p:nvPicPr>
          <p:cNvPr id="128" name="Google Shape;128;p23"/>
          <p:cNvPicPr preferRelativeResize="0"/>
          <p:nvPr/>
        </p:nvPicPr>
        <p:blipFill>
          <a:blip r:embed="rId5">
            <a:alphaModFix/>
          </a:blip>
          <a:stretch>
            <a:fillRect/>
          </a:stretch>
        </p:blipFill>
        <p:spPr>
          <a:xfrm rot="-1331101">
            <a:off x="4193425" y="2182675"/>
            <a:ext cx="1574225" cy="1592124"/>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nvSpPr>
        <p:spPr>
          <a:xfrm>
            <a:off x="3761200" y="4359925"/>
            <a:ext cx="4229700" cy="5388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300">
                <a:solidFill>
                  <a:schemeClr val="dk1"/>
                </a:solidFill>
                <a:latin typeface="Georgia"/>
                <a:ea typeface="Georgia"/>
                <a:cs typeface="Georgia"/>
                <a:sym typeface="Georgia"/>
              </a:rPr>
              <a:t>Fördjupa din egen tro</a:t>
            </a:r>
            <a:endParaRPr i="1" sz="2300">
              <a:solidFill>
                <a:schemeClr val="dk1"/>
              </a:solidFill>
              <a:latin typeface="Georgia"/>
              <a:ea typeface="Georgia"/>
              <a:cs typeface="Georgia"/>
              <a:sym typeface="Georgia"/>
            </a:endParaRPr>
          </a:p>
        </p:txBody>
      </p:sp>
      <p:pic>
        <p:nvPicPr>
          <p:cNvPr id="134" name="Google Shape;134;p24"/>
          <p:cNvPicPr preferRelativeResize="0"/>
          <p:nvPr/>
        </p:nvPicPr>
        <p:blipFill>
          <a:blip r:embed="rId3">
            <a:alphaModFix/>
          </a:blip>
          <a:stretch>
            <a:fillRect/>
          </a:stretch>
        </p:blipFill>
        <p:spPr>
          <a:xfrm rot="-599965">
            <a:off x="4942287" y="2239650"/>
            <a:ext cx="2052725" cy="1956925"/>
          </a:xfrm>
          <a:prstGeom prst="rect">
            <a:avLst/>
          </a:prstGeom>
          <a:noFill/>
          <a:ln cap="flat" cmpd="sng" w="9525">
            <a:solidFill>
              <a:schemeClr val="lt1"/>
            </a:solidFill>
            <a:prstDash val="solid"/>
            <a:round/>
            <a:headEnd len="sm" w="sm" type="none"/>
            <a:tailEnd len="sm" w="sm" type="none"/>
          </a:ln>
        </p:spPr>
      </p:pic>
      <p:pic>
        <p:nvPicPr>
          <p:cNvPr id="135" name="Google Shape;135;p24"/>
          <p:cNvPicPr preferRelativeResize="0"/>
          <p:nvPr/>
        </p:nvPicPr>
        <p:blipFill>
          <a:blip r:embed="rId4">
            <a:alphaModFix/>
          </a:blip>
          <a:stretch>
            <a:fillRect/>
          </a:stretch>
        </p:blipFill>
        <p:spPr>
          <a:xfrm>
            <a:off x="3422895" y="2127637"/>
            <a:ext cx="1428556" cy="1956926"/>
          </a:xfrm>
          <a:prstGeom prst="rect">
            <a:avLst/>
          </a:prstGeom>
          <a:noFill/>
          <a:ln cap="flat" cmpd="sng" w="9525">
            <a:solidFill>
              <a:schemeClr val="lt1"/>
            </a:solidFill>
            <a:prstDash val="solid"/>
            <a:round/>
            <a:headEnd len="sm" w="sm" type="none"/>
            <a:tailEnd len="sm" w="sm" type="none"/>
          </a:ln>
        </p:spPr>
      </p:pic>
      <p:pic>
        <p:nvPicPr>
          <p:cNvPr id="136" name="Google Shape;136;p24"/>
          <p:cNvPicPr preferRelativeResize="0"/>
          <p:nvPr/>
        </p:nvPicPr>
        <p:blipFill>
          <a:blip r:embed="rId5">
            <a:alphaModFix/>
          </a:blip>
          <a:stretch>
            <a:fillRect/>
          </a:stretch>
        </p:blipFill>
        <p:spPr>
          <a:xfrm rot="685975">
            <a:off x="6932746" y="840050"/>
            <a:ext cx="1657525" cy="2193625"/>
          </a:xfrm>
          <a:prstGeom prst="rect">
            <a:avLst/>
          </a:prstGeom>
          <a:noFill/>
          <a:ln cap="flat" cmpd="sng" w="9525">
            <a:solidFill>
              <a:schemeClr val="lt1"/>
            </a:solidFill>
            <a:prstDash val="solid"/>
            <a:round/>
            <a:headEnd len="sm" w="sm" type="none"/>
            <a:tailEnd len="sm" w="sm" type="none"/>
          </a:ln>
        </p:spPr>
      </p:pic>
      <p:pic>
        <p:nvPicPr>
          <p:cNvPr id="137" name="Google Shape;137;p24"/>
          <p:cNvPicPr preferRelativeResize="0"/>
          <p:nvPr/>
        </p:nvPicPr>
        <p:blipFill>
          <a:blip r:embed="rId6">
            <a:alphaModFix/>
          </a:blip>
          <a:stretch>
            <a:fillRect/>
          </a:stretch>
        </p:blipFill>
        <p:spPr>
          <a:xfrm>
            <a:off x="5612650" y="621328"/>
            <a:ext cx="1271500" cy="1528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txBox="1"/>
          <p:nvPr/>
        </p:nvSpPr>
        <p:spPr>
          <a:xfrm>
            <a:off x="4652875" y="2751200"/>
            <a:ext cx="4229700" cy="7851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sv" sz="1100">
                <a:solidFill>
                  <a:srgbClr val="242424"/>
                </a:solidFill>
              </a:rPr>
              <a:t>Låt din tonårings förberedelse inför mottagandet av konfirmationens sakrament fördjupa tron í hela familjen.</a:t>
            </a:r>
            <a:r>
              <a:rPr lang="sv">
                <a:solidFill>
                  <a:schemeClr val="dk1"/>
                </a:solidFill>
              </a:rPr>
              <a:t> Upptäck rikedomen i att tillhöra kyrkan!</a:t>
            </a:r>
            <a:endParaRPr i="1" sz="2500">
              <a:solidFill>
                <a:schemeClr val="dk1"/>
              </a:solidFill>
              <a:latin typeface="Georgia"/>
              <a:ea typeface="Georgia"/>
              <a:cs typeface="Georgia"/>
              <a:sym typeface="Georgia"/>
            </a:endParaRPr>
          </a:p>
        </p:txBody>
      </p:sp>
      <p:sp>
        <p:nvSpPr>
          <p:cNvPr id="143" name="Google Shape;143;p25"/>
          <p:cNvSpPr txBox="1"/>
          <p:nvPr/>
        </p:nvSpPr>
        <p:spPr>
          <a:xfrm>
            <a:off x="6928975" y="197500"/>
            <a:ext cx="1953600" cy="23826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200">
                <a:solidFill>
                  <a:schemeClr val="dk1"/>
                </a:solidFill>
                <a:latin typeface="Georgia"/>
                <a:ea typeface="Georgia"/>
                <a:cs typeface="Georgia"/>
                <a:sym typeface="Georgia"/>
              </a:rPr>
              <a:t>VÅRA FÖRVÄNTNINGAR PÅ DIG SOM FÖRÄLDER:</a:t>
            </a:r>
            <a:endParaRPr i="1" sz="1200">
              <a:solidFill>
                <a:schemeClr val="dk1"/>
              </a:solidFill>
              <a:latin typeface="Georgia"/>
              <a:ea typeface="Georgia"/>
              <a:cs typeface="Georgia"/>
              <a:sym typeface="Georgia"/>
            </a:endParaRPr>
          </a:p>
          <a:p>
            <a:pPr indent="0" lvl="0" marL="0" rtl="0" algn="ctr">
              <a:spcBef>
                <a:spcPts val="0"/>
              </a:spcBef>
              <a:spcAft>
                <a:spcPts val="0"/>
              </a:spcAft>
              <a:buNone/>
            </a:pPr>
            <a:r>
              <a:t/>
            </a:r>
            <a:endParaRPr i="1" sz="1200">
              <a:solidFill>
                <a:schemeClr val="dk1"/>
              </a:solidFill>
              <a:latin typeface="Georgia"/>
              <a:ea typeface="Georgia"/>
              <a:cs typeface="Georgia"/>
              <a:sym typeface="Georgia"/>
            </a:endParaRPr>
          </a:p>
          <a:p>
            <a:pPr indent="0" lvl="0" marL="0" marR="0" rtl="0" algn="ctr">
              <a:lnSpc>
                <a:spcPct val="115000"/>
              </a:lnSpc>
              <a:spcBef>
                <a:spcPts val="0"/>
              </a:spcBef>
              <a:spcAft>
                <a:spcPts val="0"/>
              </a:spcAft>
              <a:buNone/>
            </a:pPr>
            <a:r>
              <a:rPr lang="sv" sz="1200">
                <a:solidFill>
                  <a:schemeClr val="dk1"/>
                </a:solidFill>
              </a:rPr>
              <a:t>Ta med barnet till mässan på söndagar </a:t>
            </a:r>
            <a:endParaRPr sz="1200">
              <a:solidFill>
                <a:schemeClr val="dk1"/>
              </a:solidFill>
            </a:endParaRPr>
          </a:p>
          <a:p>
            <a:pPr indent="0" lvl="0" marL="0" marR="0" rtl="0" algn="ctr">
              <a:lnSpc>
                <a:spcPct val="115000"/>
              </a:lnSpc>
              <a:spcBef>
                <a:spcPts val="0"/>
              </a:spcBef>
              <a:spcAft>
                <a:spcPts val="0"/>
              </a:spcAft>
              <a:buNone/>
            </a:pPr>
            <a:r>
              <a:rPr lang="sv" sz="1200">
                <a:solidFill>
                  <a:schemeClr val="dk1"/>
                </a:solidFill>
              </a:rPr>
              <a:t>-</a:t>
            </a:r>
            <a:endParaRPr sz="1200">
              <a:solidFill>
                <a:schemeClr val="dk1"/>
              </a:solidFill>
            </a:endParaRPr>
          </a:p>
          <a:p>
            <a:pPr indent="0" lvl="0" marL="0" marR="0" rtl="0" algn="ctr">
              <a:lnSpc>
                <a:spcPct val="115000"/>
              </a:lnSpc>
              <a:spcBef>
                <a:spcPts val="0"/>
              </a:spcBef>
              <a:spcAft>
                <a:spcPts val="0"/>
              </a:spcAft>
              <a:buNone/>
            </a:pPr>
            <a:r>
              <a:rPr lang="sv" sz="1200">
                <a:solidFill>
                  <a:schemeClr val="dk1"/>
                </a:solidFill>
              </a:rPr>
              <a:t>Be hemma med ditt barn </a:t>
            </a:r>
            <a:endParaRPr sz="1200">
              <a:solidFill>
                <a:schemeClr val="dk1"/>
              </a:solidFill>
            </a:endParaRPr>
          </a:p>
          <a:p>
            <a:pPr indent="0" lvl="0" marL="0" marR="0" rtl="0" algn="ctr">
              <a:lnSpc>
                <a:spcPct val="115000"/>
              </a:lnSpc>
              <a:spcBef>
                <a:spcPts val="0"/>
              </a:spcBef>
              <a:spcAft>
                <a:spcPts val="0"/>
              </a:spcAft>
              <a:buNone/>
            </a:pPr>
            <a:r>
              <a:rPr lang="sv" sz="1200">
                <a:solidFill>
                  <a:schemeClr val="dk1"/>
                </a:solidFill>
              </a:rPr>
              <a:t>-</a:t>
            </a:r>
            <a:endParaRPr sz="1200">
              <a:solidFill>
                <a:schemeClr val="dk1"/>
              </a:solidFill>
            </a:endParaRPr>
          </a:p>
          <a:p>
            <a:pPr indent="0" lvl="0" marL="0" marR="0" rtl="0" algn="ctr">
              <a:lnSpc>
                <a:spcPct val="115000"/>
              </a:lnSpc>
              <a:spcBef>
                <a:spcPts val="0"/>
              </a:spcBef>
              <a:spcAft>
                <a:spcPts val="0"/>
              </a:spcAft>
              <a:buNone/>
            </a:pPr>
            <a:r>
              <a:rPr lang="sv" sz="1200">
                <a:solidFill>
                  <a:schemeClr val="dk1"/>
                </a:solidFill>
              </a:rPr>
              <a:t>Vägled ditt barn in i den kristna tron </a:t>
            </a:r>
            <a:endParaRPr i="1" sz="1200">
              <a:solidFill>
                <a:schemeClr val="dk1"/>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6"/>
          <p:cNvSpPr txBox="1"/>
          <p:nvPr/>
        </p:nvSpPr>
        <p:spPr>
          <a:xfrm>
            <a:off x="5604700" y="2951700"/>
            <a:ext cx="3164700" cy="1908600"/>
          </a:xfrm>
          <a:prstGeom prst="rect">
            <a:avLst/>
          </a:prstGeom>
          <a:solidFill>
            <a:srgbClr val="D9EAD3"/>
          </a:solid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sv">
                <a:latin typeface="Georgia"/>
                <a:ea typeface="Georgia"/>
                <a:cs typeface="Georgia"/>
                <a:sym typeface="Georgia"/>
              </a:rPr>
              <a:t>Katolska kyrkan</a:t>
            </a:r>
            <a:br>
              <a:rPr lang="sv">
                <a:latin typeface="Georgia"/>
                <a:ea typeface="Georgia"/>
                <a:cs typeface="Georgia"/>
                <a:sym typeface="Georgia"/>
              </a:rPr>
            </a:br>
            <a:r>
              <a:rPr lang="sv" u="sng">
                <a:solidFill>
                  <a:srgbClr val="0097A7"/>
                </a:solidFill>
                <a:latin typeface="Georgia"/>
                <a:ea typeface="Georgia"/>
                <a:cs typeface="Georgia"/>
                <a:sym typeface="Georgia"/>
                <a:hlinkClick r:id="rId3">
                  <a:extLst>
                    <a:ext uri="{A12FA001-AC4F-418D-AE19-62706E023703}">
                      <ahyp:hlinkClr val="tx"/>
                    </a:ext>
                  </a:extLst>
                </a:hlinkClick>
              </a:rPr>
              <a:t>www.katolskakyrkan.se</a:t>
            </a:r>
            <a:endParaRPr>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rPr lang="sv">
                <a:latin typeface="Georgia"/>
                <a:ea typeface="Georgia"/>
                <a:cs typeface="Georgia"/>
                <a:sym typeface="Georgia"/>
              </a:rPr>
              <a:t>Sveriges unga katoliker</a:t>
            </a:r>
            <a:endParaRPr>
              <a:latin typeface="Georgia"/>
              <a:ea typeface="Georgia"/>
              <a:cs typeface="Georgia"/>
              <a:sym typeface="Georgia"/>
            </a:endParaRPr>
          </a:p>
          <a:p>
            <a:pPr indent="0" lvl="0" marL="0" rtl="0" algn="l">
              <a:spcBef>
                <a:spcPts val="0"/>
              </a:spcBef>
              <a:spcAft>
                <a:spcPts val="0"/>
              </a:spcAft>
              <a:buNone/>
            </a:pPr>
            <a:r>
              <a:rPr lang="sv" u="sng">
                <a:solidFill>
                  <a:srgbClr val="0097A7"/>
                </a:solidFill>
                <a:latin typeface="Georgia"/>
                <a:ea typeface="Georgia"/>
                <a:cs typeface="Georgia"/>
                <a:sym typeface="Georgia"/>
                <a:hlinkClick r:id="rId4">
                  <a:extLst>
                    <a:ext uri="{A12FA001-AC4F-418D-AE19-62706E023703}">
                      <ahyp:hlinkClr val="tx"/>
                    </a:ext>
                  </a:extLst>
                </a:hlinkClick>
              </a:rPr>
              <a:t>www.suk.se</a:t>
            </a:r>
            <a:r>
              <a:rPr lang="sv">
                <a:latin typeface="Georgia"/>
                <a:ea typeface="Georgia"/>
                <a:cs typeface="Georgia"/>
                <a:sym typeface="Georgia"/>
              </a:rPr>
              <a:t> </a:t>
            </a:r>
            <a:endParaRPr>
              <a:latin typeface="Georgia"/>
              <a:ea typeface="Georgia"/>
              <a:cs typeface="Georgia"/>
              <a:sym typeface="Georgia"/>
            </a:endParaRPr>
          </a:p>
          <a:p>
            <a:pPr indent="0" lvl="0" marL="0" rtl="0" algn="l">
              <a:spcBef>
                <a:spcPts val="0"/>
              </a:spcBef>
              <a:spcAft>
                <a:spcPts val="0"/>
              </a:spcAft>
              <a:buNone/>
            </a:pPr>
            <a:r>
              <a:t/>
            </a:r>
            <a:endParaRPr>
              <a:solidFill>
                <a:srgbClr val="000000"/>
              </a:solidFill>
              <a:latin typeface="Georgia"/>
              <a:ea typeface="Georgia"/>
              <a:cs typeface="Georgia"/>
              <a:sym typeface="Georgia"/>
            </a:endParaRPr>
          </a:p>
          <a:p>
            <a:pPr indent="0" lvl="0" marL="0" rtl="0" algn="l">
              <a:spcBef>
                <a:spcPts val="0"/>
              </a:spcBef>
              <a:spcAft>
                <a:spcPts val="0"/>
              </a:spcAft>
              <a:buNone/>
            </a:pPr>
            <a:r>
              <a:rPr lang="sv">
                <a:solidFill>
                  <a:srgbClr val="000000"/>
                </a:solidFill>
                <a:latin typeface="Georgia"/>
                <a:ea typeface="Georgia"/>
                <a:cs typeface="Georgia"/>
                <a:sym typeface="Georgia"/>
              </a:rPr>
              <a:t>Katolska pedagogiska nämnden</a:t>
            </a:r>
            <a:endParaRPr>
              <a:solidFill>
                <a:srgbClr val="000000"/>
              </a:solidFill>
              <a:latin typeface="Georgia"/>
              <a:ea typeface="Georgia"/>
              <a:cs typeface="Georgia"/>
              <a:sym typeface="Georgia"/>
            </a:endParaRPr>
          </a:p>
          <a:p>
            <a:pPr indent="0" lvl="0" marL="0" rtl="0" algn="l">
              <a:spcBef>
                <a:spcPts val="0"/>
              </a:spcBef>
              <a:spcAft>
                <a:spcPts val="0"/>
              </a:spcAft>
              <a:buNone/>
            </a:pPr>
            <a:r>
              <a:rPr lang="sv" u="sng">
                <a:solidFill>
                  <a:srgbClr val="0097A7"/>
                </a:solidFill>
                <a:latin typeface="Georgia"/>
                <a:ea typeface="Georgia"/>
                <a:cs typeface="Georgia"/>
                <a:sym typeface="Georgia"/>
                <a:hlinkClick r:id="rId5">
                  <a:extLst>
                    <a:ext uri="{A12FA001-AC4F-418D-AE19-62706E023703}">
                      <ahyp:hlinkClr val="tx"/>
                    </a:ext>
                  </a:extLst>
                </a:hlinkClick>
              </a:rPr>
              <a:t>www.kpn.se</a:t>
            </a:r>
            <a:endParaRPr>
              <a:latin typeface="Georgia"/>
              <a:ea typeface="Georgia"/>
              <a:cs typeface="Georgia"/>
              <a:sym typeface="Georgia"/>
            </a:endParaRPr>
          </a:p>
        </p:txBody>
      </p:sp>
      <p:pic>
        <p:nvPicPr>
          <p:cNvPr id="149" name="Google Shape;149;p26"/>
          <p:cNvPicPr preferRelativeResize="0"/>
          <p:nvPr/>
        </p:nvPicPr>
        <p:blipFill>
          <a:blip r:embed="rId6">
            <a:alphaModFix/>
          </a:blip>
          <a:stretch>
            <a:fillRect/>
          </a:stretch>
        </p:blipFill>
        <p:spPr>
          <a:xfrm>
            <a:off x="998025" y="2715050"/>
            <a:ext cx="2047250" cy="2047250"/>
          </a:xfrm>
          <a:prstGeom prst="rect">
            <a:avLst/>
          </a:prstGeom>
          <a:noFill/>
          <a:ln>
            <a:noFill/>
          </a:ln>
        </p:spPr>
      </p:pic>
      <p:pic>
        <p:nvPicPr>
          <p:cNvPr id="150" name="Google Shape;150;p26"/>
          <p:cNvPicPr preferRelativeResize="0"/>
          <p:nvPr/>
        </p:nvPicPr>
        <p:blipFill>
          <a:blip r:embed="rId7">
            <a:alphaModFix/>
          </a:blip>
          <a:stretch>
            <a:fillRect/>
          </a:stretch>
        </p:blipFill>
        <p:spPr>
          <a:xfrm>
            <a:off x="3246025" y="2904625"/>
            <a:ext cx="1922125" cy="1922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nvSpPr>
        <p:spPr>
          <a:xfrm>
            <a:off x="3837400" y="2800350"/>
            <a:ext cx="4229700" cy="1231500"/>
          </a:xfrm>
          <a:prstGeom prst="rect">
            <a:avLst/>
          </a:prstGeom>
          <a:solidFill>
            <a:srgbClr val="B6D7A8"/>
          </a:solid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700">
                <a:solidFill>
                  <a:schemeClr val="dk1"/>
                </a:solidFill>
                <a:latin typeface="Georgia"/>
                <a:ea typeface="Georgia"/>
                <a:cs typeface="Georgia"/>
                <a:sym typeface="Georgia"/>
              </a:rPr>
              <a:t>SAMTAL TVÅ OCH TVÅ</a:t>
            </a:r>
            <a:br>
              <a:rPr i="1" lang="sv" sz="1700">
                <a:solidFill>
                  <a:schemeClr val="dk1"/>
                </a:solidFill>
                <a:latin typeface="Georgia"/>
                <a:ea typeface="Georgia"/>
                <a:cs typeface="Georgia"/>
                <a:sym typeface="Georgia"/>
              </a:rPr>
            </a:br>
            <a:r>
              <a:rPr i="1" lang="sv" sz="1700">
                <a:solidFill>
                  <a:schemeClr val="dk1"/>
                </a:solidFill>
                <a:latin typeface="Georgia"/>
                <a:ea typeface="Georgia"/>
                <a:cs typeface="Georgia"/>
                <a:sym typeface="Georgia"/>
              </a:rPr>
              <a:t>På vilket sätt kan man göra denna period så bra som möjlig för din tonåring? </a:t>
            </a:r>
            <a:br>
              <a:rPr i="1" lang="sv" sz="1700">
                <a:solidFill>
                  <a:schemeClr val="dk1"/>
                </a:solidFill>
                <a:latin typeface="Georgia"/>
                <a:ea typeface="Georgia"/>
                <a:cs typeface="Georgia"/>
                <a:sym typeface="Georgia"/>
              </a:rPr>
            </a:br>
            <a:r>
              <a:rPr i="1" lang="sv" sz="1700">
                <a:solidFill>
                  <a:schemeClr val="dk1"/>
                </a:solidFill>
                <a:latin typeface="Georgia"/>
                <a:ea typeface="Georgia"/>
                <a:cs typeface="Georgia"/>
                <a:sym typeface="Georgia"/>
              </a:rPr>
              <a:t>Rent konkret! </a:t>
            </a:r>
            <a:endParaRPr i="1" sz="2800">
              <a:solidFill>
                <a:srgbClr val="000000"/>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nvSpPr>
        <p:spPr>
          <a:xfrm>
            <a:off x="1997875" y="2653650"/>
            <a:ext cx="5650200" cy="21240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800">
                <a:solidFill>
                  <a:schemeClr val="dk1"/>
                </a:solidFill>
                <a:latin typeface="Georgia"/>
                <a:ea typeface="Georgia"/>
                <a:cs typeface="Georgia"/>
                <a:sym typeface="Georgia"/>
              </a:rPr>
              <a:t>Se till att församlingen har fått tillgång till dopbevis om du är döpt någon annanstans. </a:t>
            </a:r>
            <a:endParaRPr i="1" sz="1800">
              <a:solidFill>
                <a:schemeClr val="dk1"/>
              </a:solidFill>
              <a:latin typeface="Georgia"/>
              <a:ea typeface="Georgia"/>
              <a:cs typeface="Georgia"/>
              <a:sym typeface="Georgia"/>
            </a:endParaRPr>
          </a:p>
          <a:p>
            <a:pPr indent="0" lvl="0" marL="0" rtl="0" algn="ctr">
              <a:spcBef>
                <a:spcPts val="0"/>
              </a:spcBef>
              <a:spcAft>
                <a:spcPts val="0"/>
              </a:spcAft>
              <a:buNone/>
            </a:pPr>
            <a:r>
              <a:t/>
            </a:r>
            <a:endParaRPr i="1" sz="1800">
              <a:solidFill>
                <a:schemeClr val="dk1"/>
              </a:solidFill>
              <a:latin typeface="Georgia"/>
              <a:ea typeface="Georgia"/>
              <a:cs typeface="Georgia"/>
              <a:sym typeface="Georgia"/>
            </a:endParaRPr>
          </a:p>
          <a:p>
            <a:pPr indent="0" lvl="0" marL="0" rtl="0" algn="ctr">
              <a:spcBef>
                <a:spcPts val="0"/>
              </a:spcBef>
              <a:spcAft>
                <a:spcPts val="0"/>
              </a:spcAft>
              <a:buNone/>
            </a:pPr>
            <a:r>
              <a:rPr i="1" lang="sv" sz="1800">
                <a:solidFill>
                  <a:schemeClr val="dk1"/>
                </a:solidFill>
                <a:latin typeface="Georgia"/>
                <a:ea typeface="Georgia"/>
                <a:cs typeface="Georgia"/>
                <a:sym typeface="Georgia"/>
              </a:rPr>
              <a:t>Välj en fadder! Meddela församlingen vem det är!</a:t>
            </a:r>
            <a:endParaRPr i="1" sz="1800">
              <a:solidFill>
                <a:schemeClr val="dk1"/>
              </a:solidFill>
              <a:latin typeface="Georgia"/>
              <a:ea typeface="Georgia"/>
              <a:cs typeface="Georgia"/>
              <a:sym typeface="Georgia"/>
            </a:endParaRPr>
          </a:p>
          <a:p>
            <a:pPr indent="0" lvl="0" marL="0" rtl="0" algn="ctr">
              <a:spcBef>
                <a:spcPts val="0"/>
              </a:spcBef>
              <a:spcAft>
                <a:spcPts val="0"/>
              </a:spcAft>
              <a:buNone/>
            </a:pPr>
            <a:r>
              <a:t/>
            </a:r>
            <a:endParaRPr i="1" sz="1800">
              <a:solidFill>
                <a:schemeClr val="dk1"/>
              </a:solidFill>
              <a:latin typeface="Georgia"/>
              <a:ea typeface="Georgia"/>
              <a:cs typeface="Georgia"/>
              <a:sym typeface="Georgia"/>
            </a:endParaRPr>
          </a:p>
          <a:p>
            <a:pPr indent="0" lvl="0" marL="0" rtl="0" algn="ctr">
              <a:spcBef>
                <a:spcPts val="0"/>
              </a:spcBef>
              <a:spcAft>
                <a:spcPts val="0"/>
              </a:spcAft>
              <a:buNone/>
            </a:pPr>
            <a:r>
              <a:rPr i="1" lang="sv" sz="1800">
                <a:solidFill>
                  <a:schemeClr val="dk1"/>
                </a:solidFill>
                <a:latin typeface="Georgia"/>
                <a:ea typeface="Georgia"/>
                <a:cs typeface="Georgia"/>
                <a:sym typeface="Georgia"/>
              </a:rPr>
              <a:t>Inför konfirmationen kan din tonåring välja ett konfirmations-namn. Tipsa redan nu!</a:t>
            </a:r>
            <a:endParaRPr i="1" sz="1800">
              <a:solidFill>
                <a:schemeClr val="dk1"/>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nvSpPr>
        <p:spPr>
          <a:xfrm>
            <a:off x="1973300" y="2798875"/>
            <a:ext cx="5650200" cy="20319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400">
                <a:solidFill>
                  <a:schemeClr val="dk1"/>
                </a:solidFill>
                <a:latin typeface="Georgia"/>
                <a:ea typeface="Georgia"/>
                <a:cs typeface="Georgia"/>
                <a:sym typeface="Georgia"/>
              </a:rPr>
              <a:t>Gud vill komma alla människor till hjälp. Han älskar oss och har offrat sig för oss. Det gäller såklart också för dig och ditt barn. Nu vill han att vi ska vara hans vänner och medarbetare!</a:t>
            </a:r>
            <a:endParaRPr i="1" sz="2400">
              <a:solidFill>
                <a:schemeClr val="dk1"/>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31825" y="0"/>
            <a:ext cx="9144001" cy="5486401"/>
          </a:xfrm>
          <a:prstGeom prst="rect">
            <a:avLst/>
          </a:prstGeom>
          <a:noFill/>
          <a:ln>
            <a:noFill/>
          </a:ln>
        </p:spPr>
      </p:pic>
      <p:sp>
        <p:nvSpPr>
          <p:cNvPr id="61" name="Google Shape;61;p14"/>
          <p:cNvSpPr txBox="1"/>
          <p:nvPr>
            <p:ph type="title"/>
          </p:nvPr>
        </p:nvSpPr>
        <p:spPr>
          <a:xfrm>
            <a:off x="2455250" y="1810625"/>
            <a:ext cx="2760600" cy="9510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latin typeface="Georgia"/>
                <a:ea typeface="Georgia"/>
                <a:cs typeface="Georgia"/>
                <a:sym typeface="Georgia"/>
              </a:rPr>
              <a:t>Det hela började med Andens utgjutande vid den första pingstdagen.</a:t>
            </a:r>
            <a:endParaRPr sz="3300">
              <a:latin typeface="Georgia"/>
              <a:ea typeface="Georgia"/>
              <a:cs typeface="Georgia"/>
              <a:sym typeface="Georgia"/>
            </a:endParaRPr>
          </a:p>
        </p:txBody>
      </p:sp>
      <p:sp>
        <p:nvSpPr>
          <p:cNvPr id="62" name="Google Shape;62;p14"/>
          <p:cNvSpPr txBox="1"/>
          <p:nvPr/>
        </p:nvSpPr>
        <p:spPr>
          <a:xfrm>
            <a:off x="4487425" y="2798200"/>
            <a:ext cx="4292400" cy="12807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sv" sz="1600">
                <a:solidFill>
                  <a:schemeClr val="dk1"/>
                </a:solidFill>
                <a:latin typeface="Georgia"/>
                <a:ea typeface="Georgia"/>
                <a:cs typeface="Georgia"/>
                <a:sym typeface="Georgia"/>
              </a:rPr>
              <a:t>Den glädje som pingsten började sprida finns levande än idag. Vad roligt att du vill vägleda din tonåring till att upptäcka mer av denna rikedom! </a:t>
            </a:r>
            <a:endParaRPr i="1" sz="2700">
              <a:solidFill>
                <a:schemeClr val="dk1"/>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1811400" y="2096250"/>
            <a:ext cx="2760600" cy="21147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Katekesens mål</a:t>
            </a:r>
            <a:endParaRPr sz="1700"/>
          </a:p>
          <a:p>
            <a:pPr indent="0" lvl="0" marL="0" rtl="0" algn="ctr">
              <a:spcBef>
                <a:spcPts val="0"/>
              </a:spcBef>
              <a:spcAft>
                <a:spcPts val="0"/>
              </a:spcAft>
              <a:buNone/>
            </a:pPr>
            <a:r>
              <a:rPr lang="sv" sz="1700"/>
              <a:t>är gemenskap med</a:t>
            </a:r>
            <a:endParaRPr sz="1700"/>
          </a:p>
          <a:p>
            <a:pPr indent="0" lvl="0" marL="0" rtl="0" algn="ctr">
              <a:spcBef>
                <a:spcPts val="0"/>
              </a:spcBef>
              <a:spcAft>
                <a:spcPts val="0"/>
              </a:spcAft>
              <a:buNone/>
            </a:pPr>
            <a:r>
              <a:rPr lang="sv" sz="1700"/>
              <a:t>Jesus Kristus i hans kyrka.</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sv" sz="1700"/>
              <a:t>Målet uppfylls genom katekesens fem uppgifter.</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rPr lang="sv" sz="1366"/>
              <a:t>(Enligt </a:t>
            </a:r>
            <a:r>
              <a:rPr i="1" lang="sv" sz="1366"/>
              <a:t>Direktorium för katekes</a:t>
            </a:r>
            <a:r>
              <a:rPr lang="sv" sz="1366"/>
              <a:t>)</a:t>
            </a:r>
            <a:endParaRPr sz="1366"/>
          </a:p>
        </p:txBody>
      </p:sp>
      <p:sp>
        <p:nvSpPr>
          <p:cNvPr id="68" name="Google Shape;68;p15"/>
          <p:cNvSpPr txBox="1"/>
          <p:nvPr>
            <p:ph type="title"/>
          </p:nvPr>
        </p:nvSpPr>
        <p:spPr>
          <a:xfrm>
            <a:off x="4700975" y="2419350"/>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Tala om Jesus</a:t>
            </a:r>
            <a:endParaRPr sz="3300"/>
          </a:p>
        </p:txBody>
      </p:sp>
      <p:sp>
        <p:nvSpPr>
          <p:cNvPr id="69" name="Google Shape;69;p15"/>
          <p:cNvSpPr txBox="1"/>
          <p:nvPr>
            <p:ph type="title"/>
          </p:nvPr>
        </p:nvSpPr>
        <p:spPr>
          <a:xfrm>
            <a:off x="4700975" y="2932125"/>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Fira liturgin</a:t>
            </a:r>
            <a:endParaRPr sz="3300"/>
          </a:p>
        </p:txBody>
      </p:sp>
      <p:sp>
        <p:nvSpPr>
          <p:cNvPr id="70" name="Google Shape;70;p15"/>
          <p:cNvSpPr txBox="1"/>
          <p:nvPr>
            <p:ph type="title"/>
          </p:nvPr>
        </p:nvSpPr>
        <p:spPr>
          <a:xfrm>
            <a:off x="4700975" y="3444900"/>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Älska din nästa</a:t>
            </a:r>
            <a:endParaRPr sz="3300"/>
          </a:p>
        </p:txBody>
      </p:sp>
      <p:sp>
        <p:nvSpPr>
          <p:cNvPr id="71" name="Google Shape;71;p15"/>
          <p:cNvSpPr txBox="1"/>
          <p:nvPr>
            <p:ph type="title"/>
          </p:nvPr>
        </p:nvSpPr>
        <p:spPr>
          <a:xfrm>
            <a:off x="4700975" y="3957675"/>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Be</a:t>
            </a:r>
            <a:endParaRPr sz="3300"/>
          </a:p>
        </p:txBody>
      </p:sp>
      <p:sp>
        <p:nvSpPr>
          <p:cNvPr id="72" name="Google Shape;72;p15"/>
          <p:cNvSpPr txBox="1"/>
          <p:nvPr>
            <p:ph type="title"/>
          </p:nvPr>
        </p:nvSpPr>
        <p:spPr>
          <a:xfrm>
            <a:off x="4700975" y="4470450"/>
            <a:ext cx="2760600" cy="4185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Bygga gemenskap</a:t>
            </a:r>
            <a:endParaRPr sz="3300"/>
          </a:p>
        </p:txBody>
      </p:sp>
      <p:pic>
        <p:nvPicPr>
          <p:cNvPr id="73" name="Google Shape;73;p15"/>
          <p:cNvPicPr preferRelativeResize="0"/>
          <p:nvPr/>
        </p:nvPicPr>
        <p:blipFill>
          <a:blip r:embed="rId3">
            <a:alphaModFix/>
          </a:blip>
          <a:stretch>
            <a:fillRect/>
          </a:stretch>
        </p:blipFill>
        <p:spPr>
          <a:xfrm>
            <a:off x="7091400" y="210525"/>
            <a:ext cx="1745960" cy="2114552"/>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6"/>
          <p:cNvPicPr preferRelativeResize="0"/>
          <p:nvPr/>
        </p:nvPicPr>
        <p:blipFill rotWithShape="1">
          <a:blip r:embed="rId3">
            <a:alphaModFix/>
          </a:blip>
          <a:srcRect b="0" l="10980" r="11198" t="0"/>
          <a:stretch/>
        </p:blipFill>
        <p:spPr>
          <a:xfrm>
            <a:off x="4353125" y="647250"/>
            <a:ext cx="4122772" cy="3530849"/>
          </a:xfrm>
          <a:prstGeom prst="rect">
            <a:avLst/>
          </a:prstGeom>
          <a:noFill/>
          <a:ln cap="flat" cmpd="sng" w="9525">
            <a:solidFill>
              <a:schemeClr val="lt1"/>
            </a:solidFill>
            <a:prstDash val="solid"/>
            <a:round/>
            <a:headEnd len="sm" w="sm" type="none"/>
            <a:tailEnd len="sm" w="sm" type="none"/>
          </a:ln>
        </p:spPr>
      </p:pic>
      <p:sp>
        <p:nvSpPr>
          <p:cNvPr id="79" name="Google Shape;79;p16"/>
          <p:cNvSpPr txBox="1"/>
          <p:nvPr>
            <p:ph type="title"/>
          </p:nvPr>
        </p:nvSpPr>
        <p:spPr>
          <a:xfrm>
            <a:off x="4094200" y="3835650"/>
            <a:ext cx="2760600" cy="9510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sv" sz="1700"/>
              <a:t>Katolska kyrkan i Sverige tillhör den världsvida katolska kyrkan, under påven i Rom.</a:t>
            </a:r>
            <a:endParaRPr sz="3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b="0" l="7338" r="31807" t="0"/>
          <a:stretch/>
        </p:blipFill>
        <p:spPr>
          <a:xfrm>
            <a:off x="4951900" y="281225"/>
            <a:ext cx="3901550" cy="4483949"/>
          </a:xfrm>
          <a:prstGeom prst="rect">
            <a:avLst/>
          </a:prstGeom>
          <a:noFill/>
          <a:ln>
            <a:noFill/>
          </a:ln>
        </p:spPr>
      </p:pic>
      <p:pic>
        <p:nvPicPr>
          <p:cNvPr id="85" name="Google Shape;85;p17"/>
          <p:cNvPicPr preferRelativeResize="0"/>
          <p:nvPr/>
        </p:nvPicPr>
        <p:blipFill rotWithShape="1">
          <a:blip r:embed="rId4">
            <a:alphaModFix/>
          </a:blip>
          <a:srcRect b="0" l="17386" r="16607" t="0"/>
          <a:stretch/>
        </p:blipFill>
        <p:spPr>
          <a:xfrm>
            <a:off x="5142750" y="2160800"/>
            <a:ext cx="1429325" cy="1219122"/>
          </a:xfrm>
          <a:prstGeom prst="rect">
            <a:avLst/>
          </a:prstGeom>
          <a:noFill/>
          <a:ln>
            <a:noFill/>
          </a:ln>
        </p:spPr>
      </p:pic>
      <p:sp>
        <p:nvSpPr>
          <p:cNvPr id="86" name="Google Shape;86;p17"/>
          <p:cNvSpPr txBox="1"/>
          <p:nvPr/>
        </p:nvSpPr>
        <p:spPr>
          <a:xfrm>
            <a:off x="5066550" y="3333275"/>
            <a:ext cx="2922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200"/>
              <a:t>Biskop Anders </a:t>
            </a:r>
            <a:br>
              <a:rPr b="1" lang="sv" sz="1200"/>
            </a:br>
            <a:r>
              <a:rPr b="1" lang="sv" sz="1200"/>
              <a:t>Arborelius</a:t>
            </a:r>
            <a:br>
              <a:rPr b="1" lang="sv" sz="1200"/>
            </a:br>
            <a:r>
              <a:rPr lang="sv" sz="1200"/>
              <a:t>karmelit och kardinal </a:t>
            </a:r>
            <a:endParaRPr sz="1200"/>
          </a:p>
        </p:txBody>
      </p:sp>
      <p:sp>
        <p:nvSpPr>
          <p:cNvPr id="87" name="Google Shape;87;p17"/>
          <p:cNvSpPr txBox="1"/>
          <p:nvPr/>
        </p:nvSpPr>
        <p:spPr>
          <a:xfrm>
            <a:off x="2843100" y="4190625"/>
            <a:ext cx="3457800" cy="7389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1800">
                <a:solidFill>
                  <a:schemeClr val="dk1"/>
                </a:solidFill>
                <a:latin typeface="Georgia"/>
                <a:ea typeface="Georgia"/>
                <a:cs typeface="Georgia"/>
                <a:sym typeface="Georgia"/>
              </a:rPr>
              <a:t>Stockholms katolska stift omfattar hela Sverige.</a:t>
            </a:r>
            <a:endParaRPr i="1" sz="1800">
              <a:solidFill>
                <a:schemeClr val="dk1"/>
              </a:solidFill>
              <a:latin typeface="Georgia"/>
              <a:ea typeface="Georgia"/>
              <a:cs typeface="Georgia"/>
              <a:sym typeface="Georgia"/>
            </a:endParaRPr>
          </a:p>
        </p:txBody>
      </p:sp>
      <p:pic>
        <p:nvPicPr>
          <p:cNvPr id="88" name="Google Shape;88;p17"/>
          <p:cNvPicPr preferRelativeResize="0"/>
          <p:nvPr/>
        </p:nvPicPr>
        <p:blipFill>
          <a:blip r:embed="rId5">
            <a:alphaModFix/>
          </a:blip>
          <a:stretch>
            <a:fillRect/>
          </a:stretch>
        </p:blipFill>
        <p:spPr>
          <a:xfrm>
            <a:off x="5142749" y="434850"/>
            <a:ext cx="1429326" cy="1195849"/>
          </a:xfrm>
          <a:prstGeom prst="rect">
            <a:avLst/>
          </a:prstGeom>
          <a:noFill/>
          <a:ln>
            <a:noFill/>
          </a:ln>
        </p:spPr>
      </p:pic>
      <p:sp>
        <p:nvSpPr>
          <p:cNvPr id="89" name="Google Shape;89;p17"/>
          <p:cNvSpPr txBox="1"/>
          <p:nvPr/>
        </p:nvSpPr>
        <p:spPr>
          <a:xfrm>
            <a:off x="5066550" y="1555000"/>
            <a:ext cx="2922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v" sz="1200"/>
              <a:t>St Eriks domkyrka </a:t>
            </a:r>
            <a:br>
              <a:rPr b="1" lang="sv" sz="1200"/>
            </a:br>
            <a:r>
              <a:rPr lang="sv" sz="1200"/>
              <a:t>i Stockholm</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nvSpPr>
        <p:spPr>
          <a:xfrm>
            <a:off x="4520175" y="3461600"/>
            <a:ext cx="4292400" cy="12468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i="1" lang="sv" sz="2300">
                <a:solidFill>
                  <a:schemeClr val="dk1"/>
                </a:solidFill>
                <a:latin typeface="Georgia"/>
                <a:ea typeface="Georgia"/>
                <a:cs typeface="Georgia"/>
                <a:sym typeface="Georgia"/>
              </a:rPr>
              <a:t>129 000 medlemmar.</a:t>
            </a:r>
            <a:endParaRPr i="1" sz="2300">
              <a:solidFill>
                <a:schemeClr val="dk1"/>
              </a:solidFill>
              <a:latin typeface="Georgia"/>
              <a:ea typeface="Georgia"/>
              <a:cs typeface="Georgia"/>
              <a:sym typeface="Georgia"/>
            </a:endParaRPr>
          </a:p>
          <a:p>
            <a:pPr indent="0" lvl="0" marL="0" rtl="0" algn="l">
              <a:spcBef>
                <a:spcPts val="0"/>
              </a:spcBef>
              <a:spcAft>
                <a:spcPts val="0"/>
              </a:spcAft>
              <a:buNone/>
            </a:pPr>
            <a:r>
              <a:rPr i="1" lang="sv" sz="2300">
                <a:solidFill>
                  <a:schemeClr val="dk1"/>
                </a:solidFill>
                <a:latin typeface="Georgia"/>
                <a:ea typeface="Georgia"/>
                <a:cs typeface="Georgia"/>
                <a:sym typeface="Georgia"/>
              </a:rPr>
              <a:t>44 församlingar i hela landet, </a:t>
            </a:r>
            <a:endParaRPr i="1" sz="2300">
              <a:solidFill>
                <a:schemeClr val="dk1"/>
              </a:solidFill>
              <a:latin typeface="Georgia"/>
              <a:ea typeface="Georgia"/>
              <a:cs typeface="Georgia"/>
              <a:sym typeface="Georgia"/>
            </a:endParaRPr>
          </a:p>
          <a:p>
            <a:pPr indent="0" lvl="0" marL="0" rtl="0" algn="ctr">
              <a:spcBef>
                <a:spcPts val="0"/>
              </a:spcBef>
              <a:spcAft>
                <a:spcPts val="0"/>
              </a:spcAft>
              <a:buNone/>
            </a:pPr>
            <a:r>
              <a:rPr i="1" lang="sv" sz="2300">
                <a:solidFill>
                  <a:schemeClr val="dk1"/>
                </a:solidFill>
                <a:latin typeface="Georgia"/>
                <a:ea typeface="Georgia"/>
                <a:cs typeface="Georgia"/>
                <a:sym typeface="Georgia"/>
              </a:rPr>
              <a:t>samt nationella missioner.</a:t>
            </a:r>
            <a:endParaRPr i="1" sz="2300">
              <a:solidFill>
                <a:schemeClr val="dk1"/>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2285825" y="3950450"/>
            <a:ext cx="4627500" cy="10200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100000"/>
              <a:buFont typeface="Arial"/>
              <a:buNone/>
            </a:pPr>
            <a:r>
              <a:rPr lang="sv" sz="1100">
                <a:solidFill>
                  <a:srgbClr val="242424"/>
                </a:solidFill>
              </a:rPr>
              <a:t>Biskopens riktlinjer för katekesen säger att inför mottagandet av konfirmationen (latinsk rit) bör konfirmanderna:</a:t>
            </a:r>
            <a:endParaRPr sz="1100">
              <a:solidFill>
                <a:srgbClr val="242424"/>
              </a:solidFill>
            </a:endParaRPr>
          </a:p>
          <a:p>
            <a:pPr indent="-291465" lvl="0" marL="457200" rtl="0" algn="l">
              <a:lnSpc>
                <a:spcPct val="115000"/>
              </a:lnSpc>
              <a:spcBef>
                <a:spcPts val="0"/>
              </a:spcBef>
              <a:spcAft>
                <a:spcPts val="0"/>
              </a:spcAft>
              <a:buClr>
                <a:srgbClr val="242424"/>
              </a:buClr>
              <a:buSzPct val="100000"/>
              <a:buFont typeface="Arial"/>
              <a:buChar char="●"/>
            </a:pPr>
            <a:r>
              <a:rPr lang="sv" sz="1100">
                <a:solidFill>
                  <a:srgbClr val="242424"/>
                </a:solidFill>
              </a:rPr>
              <a:t>regelbundet delta i undervisning under 2 år</a:t>
            </a:r>
            <a:endParaRPr sz="1100">
              <a:solidFill>
                <a:srgbClr val="242424"/>
              </a:solidFill>
            </a:endParaRPr>
          </a:p>
          <a:p>
            <a:pPr indent="-291465" lvl="0" marL="457200" rtl="0" algn="l">
              <a:lnSpc>
                <a:spcPct val="115000"/>
              </a:lnSpc>
              <a:spcBef>
                <a:spcPts val="0"/>
              </a:spcBef>
              <a:spcAft>
                <a:spcPts val="0"/>
              </a:spcAft>
              <a:buClr>
                <a:srgbClr val="242424"/>
              </a:buClr>
              <a:buSzPct val="100000"/>
              <a:buFont typeface="Arial"/>
              <a:buChar char="●"/>
            </a:pPr>
            <a:r>
              <a:rPr lang="sv" sz="1100">
                <a:solidFill>
                  <a:srgbClr val="242424"/>
                </a:solidFill>
              </a:rPr>
              <a:t>delta i två läger</a:t>
            </a:r>
            <a:endParaRPr sz="1100">
              <a:solidFill>
                <a:srgbClr val="242424"/>
              </a:solidFill>
            </a:endParaRPr>
          </a:p>
          <a:p>
            <a:pPr indent="-291465" lvl="0" marL="457200" rtl="0" algn="l">
              <a:lnSpc>
                <a:spcPct val="115000"/>
              </a:lnSpc>
              <a:spcBef>
                <a:spcPts val="0"/>
              </a:spcBef>
              <a:spcAft>
                <a:spcPts val="0"/>
              </a:spcAft>
              <a:buClr>
                <a:srgbClr val="242424"/>
              </a:buClr>
              <a:buSzPct val="100000"/>
              <a:buFont typeface="Arial"/>
              <a:buChar char="●"/>
            </a:pPr>
            <a:r>
              <a:rPr lang="sv" sz="1100">
                <a:solidFill>
                  <a:srgbClr val="242424"/>
                </a:solidFill>
              </a:rPr>
              <a:t>fylla 16 år det år man tar emot sakramentet</a:t>
            </a:r>
            <a:endParaRPr sz="1100">
              <a:solidFill>
                <a:srgbClr val="242424"/>
              </a:solidFill>
            </a:endParaRPr>
          </a:p>
          <a:p>
            <a:pPr indent="0" lvl="0" marL="0" rtl="0" algn="ctr">
              <a:spcBef>
                <a:spcPts val="0"/>
              </a:spcBef>
              <a:spcAft>
                <a:spcPts val="0"/>
              </a:spcAft>
              <a:buNone/>
            </a:pPr>
            <a:r>
              <a:t/>
            </a:r>
            <a:endParaRPr sz="1400"/>
          </a:p>
        </p:txBody>
      </p:sp>
      <p:pic>
        <p:nvPicPr>
          <p:cNvPr id="100" name="Google Shape;100;p19"/>
          <p:cNvPicPr preferRelativeResize="0"/>
          <p:nvPr/>
        </p:nvPicPr>
        <p:blipFill>
          <a:blip r:embed="rId3">
            <a:alphaModFix/>
          </a:blip>
          <a:stretch>
            <a:fillRect/>
          </a:stretch>
        </p:blipFill>
        <p:spPr>
          <a:xfrm>
            <a:off x="2019800" y="428375"/>
            <a:ext cx="5360463" cy="34709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0"/>
          <p:cNvPicPr preferRelativeResize="0"/>
          <p:nvPr/>
        </p:nvPicPr>
        <p:blipFill>
          <a:blip r:embed="rId3">
            <a:alphaModFix/>
          </a:blip>
          <a:stretch>
            <a:fillRect/>
          </a:stretch>
        </p:blipFill>
        <p:spPr>
          <a:xfrm>
            <a:off x="3817850" y="845950"/>
            <a:ext cx="2555100" cy="2555100"/>
          </a:xfrm>
          <a:prstGeom prst="rect">
            <a:avLst/>
          </a:prstGeom>
          <a:noFill/>
          <a:ln cap="flat" cmpd="sng" w="9525">
            <a:solidFill>
              <a:schemeClr val="lt1"/>
            </a:solidFill>
            <a:prstDash val="solid"/>
            <a:round/>
            <a:headEnd len="sm" w="sm" type="none"/>
            <a:tailEnd len="sm" w="sm" type="none"/>
          </a:ln>
        </p:spPr>
      </p:pic>
      <p:sp>
        <p:nvSpPr>
          <p:cNvPr id="106" name="Google Shape;106;p20"/>
          <p:cNvSpPr txBox="1"/>
          <p:nvPr/>
        </p:nvSpPr>
        <p:spPr>
          <a:xfrm>
            <a:off x="6217075" y="845950"/>
            <a:ext cx="2382900" cy="3848100"/>
          </a:xfrm>
          <a:prstGeom prst="rect">
            <a:avLst/>
          </a:prstGeom>
          <a:solidFill>
            <a:srgbClr val="FF0000"/>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sv">
                <a:solidFill>
                  <a:schemeClr val="lt1"/>
                </a:solidFill>
              </a:rPr>
              <a:t>Konfirmation betyder </a:t>
            </a:r>
            <a:r>
              <a:rPr b="1" i="1" lang="sv">
                <a:solidFill>
                  <a:schemeClr val="lt1"/>
                </a:solidFill>
              </a:rPr>
              <a:t>bekräftelse</a:t>
            </a:r>
            <a:r>
              <a:rPr b="1" lang="sv">
                <a:solidFill>
                  <a:schemeClr val="lt1"/>
                </a:solidFill>
              </a:rPr>
              <a:t>. Den helige Ande bekräftar ditt dop och du bekräftar att du vill vara döpt.</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sv">
                <a:solidFill>
                  <a:schemeClr val="lt1"/>
                </a:solidFill>
              </a:rPr>
              <a:t>Biskopen eller hans utsände ber för de som konfirmeras om den helige Andes alla gåvor. </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sv">
                <a:solidFill>
                  <a:schemeClr val="lt1"/>
                </a:solidFill>
              </a:rPr>
              <a:t>Katekesen inför konfirmation pågår två år.</a:t>
            </a:r>
            <a:endParaRPr b="1">
              <a:solidFill>
                <a:schemeClr val="lt1"/>
              </a:solidFill>
            </a:endParaRPr>
          </a:p>
          <a:p>
            <a:pPr indent="0" lvl="0" marL="0" rtl="0" algn="l">
              <a:spcBef>
                <a:spcPts val="0"/>
              </a:spcBef>
              <a:spcAft>
                <a:spcPts val="0"/>
              </a:spcAft>
              <a:buNone/>
            </a:pPr>
            <a:r>
              <a:t/>
            </a:r>
            <a:endParaRPr b="1">
              <a:solidFill>
                <a:schemeClr val="lt1"/>
              </a:solidFill>
            </a:endParaRPr>
          </a:p>
          <a:p>
            <a:pPr indent="0" lvl="0" marL="0" rtl="0" algn="l">
              <a:spcBef>
                <a:spcPts val="0"/>
              </a:spcBef>
              <a:spcAft>
                <a:spcPts val="0"/>
              </a:spcAft>
              <a:buNone/>
            </a:pPr>
            <a:r>
              <a:rPr b="1" lang="sv">
                <a:solidFill>
                  <a:schemeClr val="lt1"/>
                </a:solidFill>
              </a:rPr>
              <a:t>Genom konfirmationen blir vi myndiga i kyrkans ögon. </a:t>
            </a:r>
            <a:endParaRPr b="1">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nvSpPr>
        <p:spPr>
          <a:xfrm>
            <a:off x="2252550" y="3372600"/>
            <a:ext cx="4638900" cy="1154400"/>
          </a:xfrm>
          <a:prstGeom prst="rect">
            <a:avLst/>
          </a:prstGeom>
          <a:solidFill>
            <a:srgbClr val="B6D7A8"/>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sv" sz="2300">
                <a:solidFill>
                  <a:schemeClr val="dk1"/>
                </a:solidFill>
                <a:latin typeface="Georgia"/>
                <a:ea typeface="Georgia"/>
                <a:cs typeface="Georgia"/>
                <a:sym typeface="Georgia"/>
              </a:rPr>
              <a:t>SAMTAL TVÅ OCH TVÅ</a:t>
            </a:r>
            <a:endParaRPr sz="2300">
              <a:solidFill>
                <a:schemeClr val="dk1"/>
              </a:solidFill>
              <a:latin typeface="Georgia"/>
              <a:ea typeface="Georgia"/>
              <a:cs typeface="Georgia"/>
              <a:sym typeface="Georgia"/>
            </a:endParaRPr>
          </a:p>
          <a:p>
            <a:pPr indent="0" lvl="0" marL="0" rtl="0" algn="ctr">
              <a:spcBef>
                <a:spcPts val="0"/>
              </a:spcBef>
              <a:spcAft>
                <a:spcPts val="0"/>
              </a:spcAft>
              <a:buNone/>
            </a:pPr>
            <a:r>
              <a:rPr i="1" lang="sv" sz="2000">
                <a:solidFill>
                  <a:schemeClr val="dk1"/>
                </a:solidFill>
                <a:latin typeface="Georgia"/>
                <a:ea typeface="Georgia"/>
                <a:cs typeface="Georgia"/>
                <a:sym typeface="Georgia"/>
              </a:rPr>
              <a:t>Varför vill du att ditt barn ska ta emot konfirmationens sakrament?</a:t>
            </a:r>
            <a:endParaRPr i="1" sz="2000">
              <a:solidFill>
                <a:schemeClr val="dk1"/>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