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94cf899a85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94cf899a85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94cf899a85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94cf899a85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419ad25c55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419ad25c55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94cf899a85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94cf899a85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94cf899a85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94cf899a85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421afe5a1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421afe5a1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94cf899a85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94cf899a85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ed6d2bbde8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ed6d2bbde8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ed6d2bbde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ed6d2bbde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ed6d2bbde8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ed6d2bbde8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94cf899a85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94cf899a85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94cf899a85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94cf899a85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94cf899a85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94cf899a85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ed6d2bbde8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ed6d2bbde8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419ad25c55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419ad25c5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419ad25c5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419ad25c5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8.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sv"/>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www.katolskakyrkan.se" TargetMode="External"/><Relationship Id="rId4" Type="http://schemas.openxmlformats.org/officeDocument/2006/relationships/hyperlink" Target="http://www.suk.se" TargetMode="External"/><Relationship Id="rId5" Type="http://schemas.openxmlformats.org/officeDocument/2006/relationships/hyperlink" Target="http://www.kpn.se" TargetMode="External"/><Relationship Id="rId6" Type="http://schemas.openxmlformats.org/officeDocument/2006/relationships/image" Target="../media/image16.png"/><Relationship Id="rId7"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898975" y="3077450"/>
            <a:ext cx="4718400" cy="1085400"/>
          </a:xfrm>
          <a:prstGeom prst="rect">
            <a:avLst/>
          </a:prstGeom>
          <a:solidFill>
            <a:srgbClr val="93C47D"/>
          </a:solidFill>
          <a:ln cap="flat" cmpd="sng" w="9525">
            <a:solidFill>
              <a:schemeClr val="lt1"/>
            </a:solidFill>
            <a:prstDash val="solid"/>
            <a:round/>
            <a:headEnd len="sm" w="sm" type="none"/>
            <a:tailEnd len="sm" w="sm" type="none"/>
          </a:ln>
        </p:spPr>
        <p:txBody>
          <a:bodyPr anchorCtr="0" anchor="b" bIns="91425" lIns="91425" spcFirstLastPara="1" rIns="91425" wrap="square" tIns="91425">
            <a:normAutofit/>
          </a:bodyPr>
          <a:lstStyle/>
          <a:p>
            <a:pPr indent="0" lvl="0" marL="0" rtl="0" algn="ctr">
              <a:spcBef>
                <a:spcPts val="0"/>
              </a:spcBef>
              <a:spcAft>
                <a:spcPts val="0"/>
              </a:spcAft>
              <a:buNone/>
            </a:pPr>
            <a:r>
              <a:rPr lang="sv">
                <a:solidFill>
                  <a:schemeClr val="lt1"/>
                </a:solidFill>
              </a:rPr>
              <a:t>Välkommen!</a:t>
            </a:r>
            <a:endParaRPr>
              <a:solidFill>
                <a:schemeClr val="lt1"/>
              </a:solidFill>
            </a:endParaRPr>
          </a:p>
        </p:txBody>
      </p:sp>
      <p:sp>
        <p:nvSpPr>
          <p:cNvPr id="55" name="Google Shape;55;p13"/>
          <p:cNvSpPr txBox="1"/>
          <p:nvPr/>
        </p:nvSpPr>
        <p:spPr>
          <a:xfrm>
            <a:off x="1359625" y="4004650"/>
            <a:ext cx="5667900" cy="738900"/>
          </a:xfrm>
          <a:prstGeom prst="rect">
            <a:avLst/>
          </a:prstGeom>
          <a:solidFill>
            <a:srgbClr val="D9EAD3"/>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sv" sz="1800">
                <a:solidFill>
                  <a:schemeClr val="dk1"/>
                </a:solidFill>
                <a:latin typeface="Georgia"/>
                <a:ea typeface="Georgia"/>
                <a:cs typeface="Georgia"/>
                <a:sym typeface="Georgia"/>
              </a:rPr>
              <a:t>Så glädjande att du vill att ditt barn ska få </a:t>
            </a:r>
            <a:endParaRPr i="1" sz="1800">
              <a:solidFill>
                <a:schemeClr val="dk1"/>
              </a:solidFill>
              <a:latin typeface="Georgia"/>
              <a:ea typeface="Georgia"/>
              <a:cs typeface="Georgia"/>
              <a:sym typeface="Georgia"/>
            </a:endParaRPr>
          </a:p>
          <a:p>
            <a:pPr indent="0" lvl="0" marL="0" rtl="0" algn="ctr">
              <a:spcBef>
                <a:spcPts val="0"/>
              </a:spcBef>
              <a:spcAft>
                <a:spcPts val="0"/>
              </a:spcAft>
              <a:buNone/>
            </a:pPr>
            <a:r>
              <a:rPr i="1" lang="sv" sz="1800">
                <a:solidFill>
                  <a:schemeClr val="dk1"/>
                </a:solidFill>
                <a:latin typeface="Georgia"/>
                <a:ea typeface="Georgia"/>
                <a:cs typeface="Georgia"/>
                <a:sym typeface="Georgia"/>
              </a:rPr>
              <a:t>ta emot första heliga kommunionen! </a:t>
            </a:r>
            <a:endParaRPr i="1" sz="1800">
              <a:solidFill>
                <a:schemeClr val="dk1"/>
              </a:solidFill>
              <a:latin typeface="Georgia"/>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2"/>
          <p:cNvSpPr/>
          <p:nvPr/>
        </p:nvSpPr>
        <p:spPr>
          <a:xfrm>
            <a:off x="5759100" y="3950000"/>
            <a:ext cx="2160900" cy="715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7" name="Google Shape;117;p22"/>
          <p:cNvPicPr preferRelativeResize="0"/>
          <p:nvPr/>
        </p:nvPicPr>
        <p:blipFill>
          <a:blip r:embed="rId3">
            <a:alphaModFix/>
          </a:blip>
          <a:stretch>
            <a:fillRect/>
          </a:stretch>
        </p:blipFill>
        <p:spPr>
          <a:xfrm rot="-696203">
            <a:off x="700424" y="1840026"/>
            <a:ext cx="1605975" cy="2343154"/>
          </a:xfrm>
          <a:prstGeom prst="rect">
            <a:avLst/>
          </a:prstGeom>
          <a:noFill/>
          <a:ln cap="flat" cmpd="sng" w="9525">
            <a:solidFill>
              <a:schemeClr val="lt1"/>
            </a:solidFill>
            <a:prstDash val="solid"/>
            <a:round/>
            <a:headEnd len="sm" w="sm" type="none"/>
            <a:tailEnd len="sm" w="sm" type="none"/>
          </a:ln>
        </p:spPr>
      </p:pic>
      <p:sp>
        <p:nvSpPr>
          <p:cNvPr id="118" name="Google Shape;118;p22"/>
          <p:cNvSpPr txBox="1"/>
          <p:nvPr/>
        </p:nvSpPr>
        <p:spPr>
          <a:xfrm>
            <a:off x="2910250" y="2818400"/>
            <a:ext cx="2630700" cy="18471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sv" sz="1200">
                <a:solidFill>
                  <a:schemeClr val="dk1"/>
                </a:solidFill>
                <a:latin typeface="Georgia"/>
                <a:ea typeface="Georgia"/>
                <a:cs typeface="Georgia"/>
                <a:sym typeface="Georgia"/>
              </a:rPr>
              <a:t>Kyrkoherden är ansvarig för katekesen.</a:t>
            </a:r>
            <a:endParaRPr i="1" sz="1200">
              <a:solidFill>
                <a:schemeClr val="dk1"/>
              </a:solidFill>
              <a:latin typeface="Georgia"/>
              <a:ea typeface="Georgia"/>
              <a:cs typeface="Georgia"/>
              <a:sym typeface="Georgia"/>
            </a:endParaRPr>
          </a:p>
          <a:p>
            <a:pPr indent="0" lvl="0" marL="0" rtl="0" algn="ctr">
              <a:spcBef>
                <a:spcPts val="0"/>
              </a:spcBef>
              <a:spcAft>
                <a:spcPts val="0"/>
              </a:spcAft>
              <a:buNone/>
            </a:pPr>
            <a:br>
              <a:rPr i="1" lang="sv" sz="1200">
                <a:solidFill>
                  <a:schemeClr val="dk1"/>
                </a:solidFill>
                <a:latin typeface="Georgia"/>
                <a:ea typeface="Georgia"/>
                <a:cs typeface="Georgia"/>
                <a:sym typeface="Georgia"/>
              </a:rPr>
            </a:br>
            <a:r>
              <a:rPr i="1" lang="sv" sz="1200">
                <a:solidFill>
                  <a:schemeClr val="dk1"/>
                </a:solidFill>
                <a:latin typeface="Georgia"/>
                <a:ea typeface="Georgia"/>
                <a:cs typeface="Georgia"/>
                <a:sym typeface="Georgia"/>
              </a:rPr>
              <a:t>De som undervisar är volontärer.</a:t>
            </a:r>
            <a:br>
              <a:rPr i="1" lang="sv" sz="1200">
                <a:solidFill>
                  <a:schemeClr val="dk1"/>
                </a:solidFill>
                <a:latin typeface="Georgia"/>
                <a:ea typeface="Georgia"/>
                <a:cs typeface="Georgia"/>
                <a:sym typeface="Georgia"/>
              </a:rPr>
            </a:br>
            <a:r>
              <a:rPr i="1" lang="sv" sz="1200">
                <a:solidFill>
                  <a:schemeClr val="dk1"/>
                </a:solidFill>
                <a:latin typeface="Georgia"/>
                <a:ea typeface="Georgia"/>
                <a:cs typeface="Georgia"/>
                <a:sym typeface="Georgia"/>
              </a:rPr>
              <a:t>De behöver ditt stöd!</a:t>
            </a:r>
            <a:endParaRPr i="1" sz="1200">
              <a:solidFill>
                <a:schemeClr val="dk1"/>
              </a:solidFill>
              <a:latin typeface="Georgia"/>
              <a:ea typeface="Georgia"/>
              <a:cs typeface="Georgia"/>
              <a:sym typeface="Georgia"/>
            </a:endParaRPr>
          </a:p>
          <a:p>
            <a:pPr indent="0" lvl="0" marL="0" rtl="0" algn="ctr">
              <a:spcBef>
                <a:spcPts val="0"/>
              </a:spcBef>
              <a:spcAft>
                <a:spcPts val="0"/>
              </a:spcAft>
              <a:buNone/>
            </a:pPr>
            <a:r>
              <a:t/>
            </a:r>
            <a:endParaRPr i="1" sz="1200">
              <a:solidFill>
                <a:schemeClr val="dk1"/>
              </a:solidFill>
              <a:latin typeface="Georgia"/>
              <a:ea typeface="Georgia"/>
              <a:cs typeface="Georgia"/>
              <a:sym typeface="Georgia"/>
            </a:endParaRPr>
          </a:p>
          <a:p>
            <a:pPr indent="0" lvl="0" marL="0" rtl="0" algn="ctr">
              <a:spcBef>
                <a:spcPts val="0"/>
              </a:spcBef>
              <a:spcAft>
                <a:spcPts val="0"/>
              </a:spcAft>
              <a:buNone/>
            </a:pPr>
            <a:r>
              <a:rPr i="1" lang="sv" sz="1200">
                <a:solidFill>
                  <a:schemeClr val="dk1"/>
                </a:solidFill>
                <a:latin typeface="Georgia"/>
                <a:ea typeface="Georgia"/>
                <a:cs typeface="Georgia"/>
                <a:sym typeface="Georgia"/>
              </a:rPr>
              <a:t>Katolska pedagogiska nämnden stödjer, inspirerar och utbildar kateketer och gör material. </a:t>
            </a:r>
            <a:endParaRPr i="1" sz="1200">
              <a:solidFill>
                <a:schemeClr val="dk1"/>
              </a:solidFill>
              <a:latin typeface="Georgia"/>
              <a:ea typeface="Georgia"/>
              <a:cs typeface="Georgia"/>
              <a:sym typeface="Georgia"/>
            </a:endParaRPr>
          </a:p>
        </p:txBody>
      </p:sp>
      <p:pic>
        <p:nvPicPr>
          <p:cNvPr id="119" name="Google Shape;119;p22"/>
          <p:cNvPicPr preferRelativeResize="0"/>
          <p:nvPr/>
        </p:nvPicPr>
        <p:blipFill>
          <a:blip r:embed="rId4">
            <a:alphaModFix/>
          </a:blip>
          <a:stretch>
            <a:fillRect/>
          </a:stretch>
        </p:blipFill>
        <p:spPr>
          <a:xfrm rot="938402">
            <a:off x="1700625" y="1444025"/>
            <a:ext cx="1378425" cy="2142876"/>
          </a:xfrm>
          <a:prstGeom prst="rect">
            <a:avLst/>
          </a:prstGeom>
          <a:noFill/>
          <a:ln cap="flat" cmpd="sng" w="9525">
            <a:solidFill>
              <a:schemeClr val="lt1"/>
            </a:solidFill>
            <a:prstDash val="solid"/>
            <a:round/>
            <a:headEnd len="sm" w="sm" type="none"/>
            <a:tailEnd len="sm" w="sm" type="none"/>
          </a:ln>
        </p:spPr>
      </p:pic>
      <p:pic>
        <p:nvPicPr>
          <p:cNvPr id="120" name="Google Shape;120;p22"/>
          <p:cNvPicPr preferRelativeResize="0"/>
          <p:nvPr/>
        </p:nvPicPr>
        <p:blipFill>
          <a:blip r:embed="rId5">
            <a:alphaModFix/>
          </a:blip>
          <a:stretch>
            <a:fillRect/>
          </a:stretch>
        </p:blipFill>
        <p:spPr>
          <a:xfrm>
            <a:off x="5953950" y="4047862"/>
            <a:ext cx="1771203" cy="519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3"/>
          <p:cNvSpPr txBox="1"/>
          <p:nvPr/>
        </p:nvSpPr>
        <p:spPr>
          <a:xfrm>
            <a:off x="1145475" y="3742950"/>
            <a:ext cx="6460200" cy="12468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sv" sz="2300">
                <a:solidFill>
                  <a:schemeClr val="lt1"/>
                </a:solidFill>
                <a:latin typeface="Georgia"/>
                <a:ea typeface="Georgia"/>
                <a:cs typeface="Georgia"/>
                <a:sym typeface="Georgia"/>
              </a:rPr>
              <a:t>Följ med i ditt barns undervisningsböcker! </a:t>
            </a:r>
            <a:br>
              <a:rPr i="1" lang="sv" sz="2300">
                <a:solidFill>
                  <a:schemeClr val="lt1"/>
                </a:solidFill>
                <a:latin typeface="Georgia"/>
                <a:ea typeface="Georgia"/>
                <a:cs typeface="Georgia"/>
                <a:sym typeface="Georgia"/>
              </a:rPr>
            </a:br>
            <a:r>
              <a:rPr i="1" lang="sv" sz="2300">
                <a:solidFill>
                  <a:schemeClr val="lt1"/>
                </a:solidFill>
                <a:latin typeface="Georgia"/>
                <a:ea typeface="Georgia"/>
                <a:cs typeface="Georgia"/>
                <a:sym typeface="Georgia"/>
              </a:rPr>
              <a:t>De har något för vuxna också.</a:t>
            </a:r>
            <a:br>
              <a:rPr i="1" lang="sv" sz="2300">
                <a:solidFill>
                  <a:schemeClr val="lt1"/>
                </a:solidFill>
                <a:latin typeface="Georgia"/>
                <a:ea typeface="Georgia"/>
                <a:cs typeface="Georgia"/>
                <a:sym typeface="Georgia"/>
              </a:rPr>
            </a:br>
            <a:r>
              <a:rPr i="1" lang="sv" sz="2300">
                <a:solidFill>
                  <a:schemeClr val="lt1"/>
                </a:solidFill>
                <a:latin typeface="Georgia"/>
                <a:ea typeface="Georgia"/>
                <a:cs typeface="Georgia"/>
                <a:sym typeface="Georgia"/>
              </a:rPr>
              <a:t>Slå upp en Hemma hos oss-sida!</a:t>
            </a:r>
            <a:endParaRPr i="1" sz="2300">
              <a:solidFill>
                <a:schemeClr val="lt1"/>
              </a:solidFill>
              <a:latin typeface="Georgia"/>
              <a:ea typeface="Georgia"/>
              <a:cs typeface="Georgia"/>
              <a:sym typeface="Georgia"/>
            </a:endParaRPr>
          </a:p>
        </p:txBody>
      </p:sp>
      <p:pic>
        <p:nvPicPr>
          <p:cNvPr id="126" name="Google Shape;126;p23"/>
          <p:cNvPicPr preferRelativeResize="0"/>
          <p:nvPr/>
        </p:nvPicPr>
        <p:blipFill>
          <a:blip r:embed="rId3">
            <a:alphaModFix/>
          </a:blip>
          <a:stretch>
            <a:fillRect/>
          </a:stretch>
        </p:blipFill>
        <p:spPr>
          <a:xfrm rot="-340954">
            <a:off x="1323100" y="1883778"/>
            <a:ext cx="1491599" cy="1910093"/>
          </a:xfrm>
          <a:prstGeom prst="rect">
            <a:avLst/>
          </a:prstGeom>
          <a:noFill/>
          <a:ln cap="flat" cmpd="sng" w="9525">
            <a:solidFill>
              <a:schemeClr val="lt1"/>
            </a:solidFill>
            <a:prstDash val="solid"/>
            <a:round/>
            <a:headEnd len="sm" w="sm" type="none"/>
            <a:tailEnd len="sm" w="sm" type="none"/>
          </a:ln>
        </p:spPr>
      </p:pic>
      <p:pic>
        <p:nvPicPr>
          <p:cNvPr id="127" name="Google Shape;127;p23"/>
          <p:cNvPicPr preferRelativeResize="0"/>
          <p:nvPr/>
        </p:nvPicPr>
        <p:blipFill>
          <a:blip r:embed="rId4">
            <a:alphaModFix/>
          </a:blip>
          <a:stretch>
            <a:fillRect/>
          </a:stretch>
        </p:blipFill>
        <p:spPr>
          <a:xfrm rot="545669">
            <a:off x="2097041" y="1924486"/>
            <a:ext cx="1536418" cy="1841625"/>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4"/>
          <p:cNvSpPr txBox="1"/>
          <p:nvPr/>
        </p:nvSpPr>
        <p:spPr>
          <a:xfrm>
            <a:off x="4652875" y="2751200"/>
            <a:ext cx="4229700" cy="8313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sv">
                <a:solidFill>
                  <a:schemeClr val="dk1"/>
                </a:solidFill>
              </a:rPr>
              <a:t>Låt ditt barns förberedelse inför första kommunionen fördjupa din egen tro. Upptäck rikedomen i att tillhöra kyrkan!</a:t>
            </a:r>
            <a:endParaRPr i="1" sz="2500">
              <a:solidFill>
                <a:schemeClr val="dk1"/>
              </a:solidFill>
              <a:latin typeface="Georgia"/>
              <a:ea typeface="Georgia"/>
              <a:cs typeface="Georgia"/>
              <a:sym typeface="Georgia"/>
            </a:endParaRPr>
          </a:p>
        </p:txBody>
      </p:sp>
      <p:sp>
        <p:nvSpPr>
          <p:cNvPr id="133" name="Google Shape;133;p24"/>
          <p:cNvSpPr txBox="1"/>
          <p:nvPr/>
        </p:nvSpPr>
        <p:spPr>
          <a:xfrm>
            <a:off x="6928975" y="197500"/>
            <a:ext cx="1953600" cy="23826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sv" sz="1200">
                <a:solidFill>
                  <a:schemeClr val="dk1"/>
                </a:solidFill>
                <a:latin typeface="Georgia"/>
                <a:ea typeface="Georgia"/>
                <a:cs typeface="Georgia"/>
                <a:sym typeface="Georgia"/>
              </a:rPr>
              <a:t>VÅRA FÖRVÄNTNINGAR PÅ DIG SOM FÖRÄLDER:</a:t>
            </a:r>
            <a:endParaRPr i="1" sz="1200">
              <a:solidFill>
                <a:schemeClr val="dk1"/>
              </a:solidFill>
              <a:latin typeface="Georgia"/>
              <a:ea typeface="Georgia"/>
              <a:cs typeface="Georgia"/>
              <a:sym typeface="Georgia"/>
            </a:endParaRPr>
          </a:p>
          <a:p>
            <a:pPr indent="0" lvl="0" marL="0" rtl="0" algn="ctr">
              <a:spcBef>
                <a:spcPts val="0"/>
              </a:spcBef>
              <a:spcAft>
                <a:spcPts val="0"/>
              </a:spcAft>
              <a:buNone/>
            </a:pPr>
            <a:r>
              <a:t/>
            </a:r>
            <a:endParaRPr i="1" sz="1200">
              <a:solidFill>
                <a:schemeClr val="dk1"/>
              </a:solidFill>
              <a:latin typeface="Georgia"/>
              <a:ea typeface="Georgia"/>
              <a:cs typeface="Georgia"/>
              <a:sym typeface="Georgia"/>
            </a:endParaRPr>
          </a:p>
          <a:p>
            <a:pPr indent="0" lvl="0" marL="0" marR="0" rtl="0" algn="ctr">
              <a:lnSpc>
                <a:spcPct val="115000"/>
              </a:lnSpc>
              <a:spcBef>
                <a:spcPts val="0"/>
              </a:spcBef>
              <a:spcAft>
                <a:spcPts val="0"/>
              </a:spcAft>
              <a:buNone/>
            </a:pPr>
            <a:r>
              <a:rPr lang="sv" sz="1200">
                <a:solidFill>
                  <a:schemeClr val="dk1"/>
                </a:solidFill>
              </a:rPr>
              <a:t>Ta med barnet till mässan på söndagar </a:t>
            </a:r>
            <a:endParaRPr sz="1200">
              <a:solidFill>
                <a:schemeClr val="dk1"/>
              </a:solidFill>
            </a:endParaRPr>
          </a:p>
          <a:p>
            <a:pPr indent="0" lvl="0" marL="0" marR="0" rtl="0" algn="ctr">
              <a:lnSpc>
                <a:spcPct val="115000"/>
              </a:lnSpc>
              <a:spcBef>
                <a:spcPts val="0"/>
              </a:spcBef>
              <a:spcAft>
                <a:spcPts val="0"/>
              </a:spcAft>
              <a:buNone/>
            </a:pPr>
            <a:r>
              <a:rPr lang="sv" sz="1200">
                <a:solidFill>
                  <a:schemeClr val="dk1"/>
                </a:solidFill>
              </a:rPr>
              <a:t>-</a:t>
            </a:r>
            <a:endParaRPr sz="1200">
              <a:solidFill>
                <a:schemeClr val="dk1"/>
              </a:solidFill>
            </a:endParaRPr>
          </a:p>
          <a:p>
            <a:pPr indent="0" lvl="0" marL="0" marR="0" rtl="0" algn="ctr">
              <a:lnSpc>
                <a:spcPct val="115000"/>
              </a:lnSpc>
              <a:spcBef>
                <a:spcPts val="0"/>
              </a:spcBef>
              <a:spcAft>
                <a:spcPts val="0"/>
              </a:spcAft>
              <a:buNone/>
            </a:pPr>
            <a:r>
              <a:rPr lang="sv" sz="1200">
                <a:solidFill>
                  <a:schemeClr val="dk1"/>
                </a:solidFill>
              </a:rPr>
              <a:t>Be hemma med ditt barn </a:t>
            </a:r>
            <a:endParaRPr sz="1200">
              <a:solidFill>
                <a:schemeClr val="dk1"/>
              </a:solidFill>
            </a:endParaRPr>
          </a:p>
          <a:p>
            <a:pPr indent="0" lvl="0" marL="0" marR="0" rtl="0" algn="ctr">
              <a:lnSpc>
                <a:spcPct val="115000"/>
              </a:lnSpc>
              <a:spcBef>
                <a:spcPts val="0"/>
              </a:spcBef>
              <a:spcAft>
                <a:spcPts val="0"/>
              </a:spcAft>
              <a:buNone/>
            </a:pPr>
            <a:r>
              <a:rPr lang="sv" sz="1200">
                <a:solidFill>
                  <a:schemeClr val="dk1"/>
                </a:solidFill>
              </a:rPr>
              <a:t>-</a:t>
            </a:r>
            <a:endParaRPr sz="1200">
              <a:solidFill>
                <a:schemeClr val="dk1"/>
              </a:solidFill>
            </a:endParaRPr>
          </a:p>
          <a:p>
            <a:pPr indent="0" lvl="0" marL="0" marR="0" rtl="0" algn="ctr">
              <a:lnSpc>
                <a:spcPct val="115000"/>
              </a:lnSpc>
              <a:spcBef>
                <a:spcPts val="0"/>
              </a:spcBef>
              <a:spcAft>
                <a:spcPts val="0"/>
              </a:spcAft>
              <a:buNone/>
            </a:pPr>
            <a:r>
              <a:rPr lang="sv" sz="1200">
                <a:solidFill>
                  <a:schemeClr val="dk1"/>
                </a:solidFill>
              </a:rPr>
              <a:t>Vägled ditt barn in i den kristna tron </a:t>
            </a:r>
            <a:endParaRPr i="1" sz="1200">
              <a:solidFill>
                <a:schemeClr val="dk1"/>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5"/>
          <p:cNvSpPr txBox="1"/>
          <p:nvPr/>
        </p:nvSpPr>
        <p:spPr>
          <a:xfrm>
            <a:off x="3761200" y="4359925"/>
            <a:ext cx="4229700" cy="5388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sv" sz="2300">
                <a:solidFill>
                  <a:schemeClr val="dk1"/>
                </a:solidFill>
                <a:latin typeface="Georgia"/>
                <a:ea typeface="Georgia"/>
                <a:cs typeface="Georgia"/>
                <a:sym typeface="Georgia"/>
              </a:rPr>
              <a:t>Fördjupa din egen tro</a:t>
            </a:r>
            <a:endParaRPr i="1" sz="2300">
              <a:solidFill>
                <a:schemeClr val="dk1"/>
              </a:solidFill>
              <a:latin typeface="Georgia"/>
              <a:ea typeface="Georgia"/>
              <a:cs typeface="Georgia"/>
              <a:sym typeface="Georgia"/>
            </a:endParaRPr>
          </a:p>
        </p:txBody>
      </p:sp>
      <p:pic>
        <p:nvPicPr>
          <p:cNvPr id="139" name="Google Shape;139;p25"/>
          <p:cNvPicPr preferRelativeResize="0"/>
          <p:nvPr/>
        </p:nvPicPr>
        <p:blipFill>
          <a:blip r:embed="rId3">
            <a:alphaModFix/>
          </a:blip>
          <a:stretch>
            <a:fillRect/>
          </a:stretch>
        </p:blipFill>
        <p:spPr>
          <a:xfrm rot="-599965">
            <a:off x="4942287" y="2315850"/>
            <a:ext cx="2052725" cy="1956925"/>
          </a:xfrm>
          <a:prstGeom prst="rect">
            <a:avLst/>
          </a:prstGeom>
          <a:noFill/>
          <a:ln cap="flat" cmpd="sng" w="9525">
            <a:solidFill>
              <a:schemeClr val="lt1"/>
            </a:solidFill>
            <a:prstDash val="solid"/>
            <a:round/>
            <a:headEnd len="sm" w="sm" type="none"/>
            <a:tailEnd len="sm" w="sm" type="none"/>
          </a:ln>
        </p:spPr>
      </p:pic>
      <p:pic>
        <p:nvPicPr>
          <p:cNvPr id="140" name="Google Shape;140;p25"/>
          <p:cNvPicPr preferRelativeResize="0"/>
          <p:nvPr/>
        </p:nvPicPr>
        <p:blipFill>
          <a:blip r:embed="rId4">
            <a:alphaModFix/>
          </a:blip>
          <a:stretch>
            <a:fillRect/>
          </a:stretch>
        </p:blipFill>
        <p:spPr>
          <a:xfrm>
            <a:off x="3422895" y="2127637"/>
            <a:ext cx="1428556" cy="1956926"/>
          </a:xfrm>
          <a:prstGeom prst="rect">
            <a:avLst/>
          </a:prstGeom>
          <a:noFill/>
          <a:ln cap="flat" cmpd="sng" w="9525">
            <a:solidFill>
              <a:schemeClr val="lt1"/>
            </a:solidFill>
            <a:prstDash val="solid"/>
            <a:round/>
            <a:headEnd len="sm" w="sm" type="none"/>
            <a:tailEnd len="sm" w="sm" type="none"/>
          </a:ln>
        </p:spPr>
      </p:pic>
      <p:pic>
        <p:nvPicPr>
          <p:cNvPr id="141" name="Google Shape;141;p25"/>
          <p:cNvPicPr preferRelativeResize="0"/>
          <p:nvPr/>
        </p:nvPicPr>
        <p:blipFill>
          <a:blip r:embed="rId5">
            <a:alphaModFix/>
          </a:blip>
          <a:stretch>
            <a:fillRect/>
          </a:stretch>
        </p:blipFill>
        <p:spPr>
          <a:xfrm rot="685975">
            <a:off x="6932746" y="840050"/>
            <a:ext cx="1657525" cy="2193625"/>
          </a:xfrm>
          <a:prstGeom prst="rect">
            <a:avLst/>
          </a:prstGeom>
          <a:noFill/>
          <a:ln cap="flat" cmpd="sng" w="9525">
            <a:solidFill>
              <a:schemeClr val="lt1"/>
            </a:solidFill>
            <a:prstDash val="solid"/>
            <a:round/>
            <a:headEnd len="sm" w="sm" type="none"/>
            <a:tailEnd len="sm" w="sm" type="none"/>
          </a:ln>
        </p:spPr>
      </p:pic>
      <p:pic>
        <p:nvPicPr>
          <p:cNvPr id="142" name="Google Shape;142;p25"/>
          <p:cNvPicPr preferRelativeResize="0"/>
          <p:nvPr/>
        </p:nvPicPr>
        <p:blipFill>
          <a:blip r:embed="rId6">
            <a:alphaModFix/>
          </a:blip>
          <a:stretch>
            <a:fillRect/>
          </a:stretch>
        </p:blipFill>
        <p:spPr>
          <a:xfrm>
            <a:off x="1997875" y="2682590"/>
            <a:ext cx="1271500" cy="1528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6"/>
          <p:cNvSpPr txBox="1"/>
          <p:nvPr/>
        </p:nvSpPr>
        <p:spPr>
          <a:xfrm>
            <a:off x="5604700" y="2951700"/>
            <a:ext cx="3164700" cy="1908600"/>
          </a:xfrm>
          <a:prstGeom prst="rect">
            <a:avLst/>
          </a:prstGeom>
          <a:solidFill>
            <a:srgbClr val="D9EAD3"/>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sv">
                <a:latin typeface="Georgia"/>
                <a:ea typeface="Georgia"/>
                <a:cs typeface="Georgia"/>
                <a:sym typeface="Georgia"/>
              </a:rPr>
              <a:t>Katolska kyrkan</a:t>
            </a:r>
            <a:br>
              <a:rPr lang="sv">
                <a:latin typeface="Georgia"/>
                <a:ea typeface="Georgia"/>
                <a:cs typeface="Georgia"/>
                <a:sym typeface="Georgia"/>
              </a:rPr>
            </a:br>
            <a:r>
              <a:rPr lang="sv" u="sng">
                <a:solidFill>
                  <a:schemeClr val="hlink"/>
                </a:solidFill>
                <a:latin typeface="Georgia"/>
                <a:ea typeface="Georgia"/>
                <a:cs typeface="Georgia"/>
                <a:sym typeface="Georgia"/>
                <a:hlinkClick r:id="rId3"/>
              </a:rPr>
              <a:t>www.katolskakyrkan.se</a:t>
            </a:r>
            <a:endParaRPr>
              <a:latin typeface="Georgia"/>
              <a:ea typeface="Georgia"/>
              <a:cs typeface="Georgia"/>
              <a:sym typeface="Georgia"/>
            </a:endParaRPr>
          </a:p>
          <a:p>
            <a:pPr indent="0" lvl="0" marL="0" rtl="0" algn="l">
              <a:spcBef>
                <a:spcPts val="0"/>
              </a:spcBef>
              <a:spcAft>
                <a:spcPts val="0"/>
              </a:spcAft>
              <a:buNone/>
            </a:pPr>
            <a:r>
              <a:t/>
            </a:r>
            <a:endParaRPr>
              <a:latin typeface="Georgia"/>
              <a:ea typeface="Georgia"/>
              <a:cs typeface="Georgia"/>
              <a:sym typeface="Georgia"/>
            </a:endParaRPr>
          </a:p>
          <a:p>
            <a:pPr indent="0" lvl="0" marL="0" rtl="0" algn="l">
              <a:spcBef>
                <a:spcPts val="0"/>
              </a:spcBef>
              <a:spcAft>
                <a:spcPts val="0"/>
              </a:spcAft>
              <a:buNone/>
            </a:pPr>
            <a:r>
              <a:rPr lang="sv">
                <a:latin typeface="Georgia"/>
                <a:ea typeface="Georgia"/>
                <a:cs typeface="Georgia"/>
                <a:sym typeface="Georgia"/>
              </a:rPr>
              <a:t>Sveriges unga katoliker</a:t>
            </a:r>
            <a:endParaRPr>
              <a:latin typeface="Georgia"/>
              <a:ea typeface="Georgia"/>
              <a:cs typeface="Georgia"/>
              <a:sym typeface="Georgia"/>
            </a:endParaRPr>
          </a:p>
          <a:p>
            <a:pPr indent="0" lvl="0" marL="0" rtl="0" algn="l">
              <a:spcBef>
                <a:spcPts val="0"/>
              </a:spcBef>
              <a:spcAft>
                <a:spcPts val="0"/>
              </a:spcAft>
              <a:buNone/>
            </a:pPr>
            <a:r>
              <a:rPr lang="sv" u="sng">
                <a:solidFill>
                  <a:schemeClr val="hlink"/>
                </a:solidFill>
                <a:latin typeface="Georgia"/>
                <a:ea typeface="Georgia"/>
                <a:cs typeface="Georgia"/>
                <a:sym typeface="Georgia"/>
                <a:hlinkClick r:id="rId4"/>
              </a:rPr>
              <a:t>www.suk.se</a:t>
            </a:r>
            <a:r>
              <a:rPr lang="sv">
                <a:latin typeface="Georgia"/>
                <a:ea typeface="Georgia"/>
                <a:cs typeface="Georgia"/>
                <a:sym typeface="Georgia"/>
              </a:rPr>
              <a:t> </a:t>
            </a:r>
            <a:endParaRPr>
              <a:latin typeface="Georgia"/>
              <a:ea typeface="Georgia"/>
              <a:cs typeface="Georgia"/>
              <a:sym typeface="Georgia"/>
            </a:endParaRPr>
          </a:p>
          <a:p>
            <a:pPr indent="0" lvl="0" marL="0" rtl="0" algn="l">
              <a:spcBef>
                <a:spcPts val="0"/>
              </a:spcBef>
              <a:spcAft>
                <a:spcPts val="0"/>
              </a:spcAft>
              <a:buNone/>
            </a:pPr>
            <a:r>
              <a:t/>
            </a:r>
            <a:endParaRPr>
              <a:solidFill>
                <a:schemeClr val="dk1"/>
              </a:solidFill>
              <a:latin typeface="Georgia"/>
              <a:ea typeface="Georgia"/>
              <a:cs typeface="Georgia"/>
              <a:sym typeface="Georgia"/>
            </a:endParaRPr>
          </a:p>
          <a:p>
            <a:pPr indent="0" lvl="0" marL="0" rtl="0" algn="l">
              <a:spcBef>
                <a:spcPts val="0"/>
              </a:spcBef>
              <a:spcAft>
                <a:spcPts val="0"/>
              </a:spcAft>
              <a:buNone/>
            </a:pPr>
            <a:r>
              <a:rPr lang="sv">
                <a:solidFill>
                  <a:schemeClr val="dk1"/>
                </a:solidFill>
                <a:latin typeface="Georgia"/>
                <a:ea typeface="Georgia"/>
                <a:cs typeface="Georgia"/>
                <a:sym typeface="Georgia"/>
              </a:rPr>
              <a:t>Katolska pedagogiska nämnden</a:t>
            </a:r>
            <a:endParaRPr>
              <a:solidFill>
                <a:schemeClr val="dk1"/>
              </a:solidFill>
              <a:latin typeface="Georgia"/>
              <a:ea typeface="Georgia"/>
              <a:cs typeface="Georgia"/>
              <a:sym typeface="Georgia"/>
            </a:endParaRPr>
          </a:p>
          <a:p>
            <a:pPr indent="0" lvl="0" marL="0" rtl="0" algn="l">
              <a:spcBef>
                <a:spcPts val="0"/>
              </a:spcBef>
              <a:spcAft>
                <a:spcPts val="0"/>
              </a:spcAft>
              <a:buNone/>
            </a:pPr>
            <a:r>
              <a:rPr lang="sv" u="sng">
                <a:solidFill>
                  <a:schemeClr val="hlink"/>
                </a:solidFill>
                <a:latin typeface="Georgia"/>
                <a:ea typeface="Georgia"/>
                <a:cs typeface="Georgia"/>
                <a:sym typeface="Georgia"/>
                <a:hlinkClick r:id="rId5"/>
              </a:rPr>
              <a:t>www.kpn.se</a:t>
            </a:r>
            <a:endParaRPr>
              <a:latin typeface="Georgia"/>
              <a:ea typeface="Georgia"/>
              <a:cs typeface="Georgia"/>
              <a:sym typeface="Georgia"/>
            </a:endParaRPr>
          </a:p>
        </p:txBody>
      </p:sp>
      <p:pic>
        <p:nvPicPr>
          <p:cNvPr id="148" name="Google Shape;148;p26"/>
          <p:cNvPicPr preferRelativeResize="0"/>
          <p:nvPr/>
        </p:nvPicPr>
        <p:blipFill>
          <a:blip r:embed="rId6">
            <a:alphaModFix/>
          </a:blip>
          <a:stretch>
            <a:fillRect/>
          </a:stretch>
        </p:blipFill>
        <p:spPr>
          <a:xfrm>
            <a:off x="998025" y="2715050"/>
            <a:ext cx="2047250" cy="2047250"/>
          </a:xfrm>
          <a:prstGeom prst="rect">
            <a:avLst/>
          </a:prstGeom>
          <a:noFill/>
          <a:ln>
            <a:noFill/>
          </a:ln>
        </p:spPr>
      </p:pic>
      <p:pic>
        <p:nvPicPr>
          <p:cNvPr id="149" name="Google Shape;149;p26"/>
          <p:cNvPicPr preferRelativeResize="0"/>
          <p:nvPr/>
        </p:nvPicPr>
        <p:blipFill>
          <a:blip r:embed="rId7">
            <a:alphaModFix/>
          </a:blip>
          <a:stretch>
            <a:fillRect/>
          </a:stretch>
        </p:blipFill>
        <p:spPr>
          <a:xfrm>
            <a:off x="3246025" y="2904625"/>
            <a:ext cx="1922125" cy="1922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7"/>
          <p:cNvSpPr txBox="1"/>
          <p:nvPr/>
        </p:nvSpPr>
        <p:spPr>
          <a:xfrm>
            <a:off x="1997875" y="3339450"/>
            <a:ext cx="5650200" cy="13392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sv" sz="2500">
                <a:solidFill>
                  <a:schemeClr val="dk1"/>
                </a:solidFill>
                <a:latin typeface="Georgia"/>
                <a:ea typeface="Georgia"/>
                <a:cs typeface="Georgia"/>
                <a:sym typeface="Georgia"/>
              </a:rPr>
              <a:t>Se till att församlingen har fått tillgång till dopbevis om du är döpt någon annanstans. </a:t>
            </a:r>
            <a:endParaRPr i="1" sz="2500">
              <a:solidFill>
                <a:schemeClr val="dk1"/>
              </a:solidFill>
              <a:latin typeface="Georgia"/>
              <a:ea typeface="Georgia"/>
              <a:cs typeface="Georgia"/>
              <a:sym typeface="Georgi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8"/>
          <p:cNvSpPr txBox="1"/>
          <p:nvPr/>
        </p:nvSpPr>
        <p:spPr>
          <a:xfrm>
            <a:off x="1973300" y="2798875"/>
            <a:ext cx="5650200" cy="20319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sv" sz="2400">
                <a:solidFill>
                  <a:schemeClr val="dk1"/>
                </a:solidFill>
                <a:latin typeface="Georgia"/>
                <a:ea typeface="Georgia"/>
                <a:cs typeface="Georgia"/>
                <a:sym typeface="Georgia"/>
              </a:rPr>
              <a:t>Gud vill komma alla människor till hjälp. Han älskar oss och har offrat sig för oss. Det gäller såklart också för dig och ditt barn. Nu vill han att vi ska vara hans vänner och medarbetare!</a:t>
            </a:r>
            <a:endParaRPr i="1" sz="2400">
              <a:solidFill>
                <a:schemeClr val="dk1"/>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230175" y="-94175"/>
            <a:ext cx="10027551" cy="5362274"/>
          </a:xfrm>
          <a:prstGeom prst="rect">
            <a:avLst/>
          </a:prstGeom>
          <a:noFill/>
          <a:ln>
            <a:noFill/>
          </a:ln>
        </p:spPr>
      </p:pic>
      <p:sp>
        <p:nvSpPr>
          <p:cNvPr id="61" name="Google Shape;61;p14"/>
          <p:cNvSpPr txBox="1"/>
          <p:nvPr>
            <p:ph type="title"/>
          </p:nvPr>
        </p:nvSpPr>
        <p:spPr>
          <a:xfrm>
            <a:off x="1252150" y="3778300"/>
            <a:ext cx="2760600" cy="9510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sv" sz="1700"/>
              <a:t>Allt började med den sista måltiden, kvällen före Herrens lidande.</a:t>
            </a:r>
            <a:endParaRPr sz="3300"/>
          </a:p>
        </p:txBody>
      </p:sp>
      <p:sp>
        <p:nvSpPr>
          <p:cNvPr id="62" name="Google Shape;62;p14"/>
          <p:cNvSpPr txBox="1"/>
          <p:nvPr>
            <p:ph type="title"/>
          </p:nvPr>
        </p:nvSpPr>
        <p:spPr>
          <a:xfrm>
            <a:off x="4934550" y="3845725"/>
            <a:ext cx="2760600" cy="8835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sv" sz="1700"/>
              <a:t>“Detta är min kropp,</a:t>
            </a:r>
            <a:br>
              <a:rPr lang="sv" sz="1700"/>
            </a:br>
            <a:r>
              <a:rPr lang="sv" sz="1700"/>
              <a:t>detta är mitt blod” </a:t>
            </a:r>
            <a:br>
              <a:rPr lang="sv" sz="1700"/>
            </a:br>
            <a:r>
              <a:rPr lang="sv" sz="1700"/>
              <a:t>säger Jesus</a:t>
            </a:r>
            <a:endParaRPr sz="33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title"/>
          </p:nvPr>
        </p:nvSpPr>
        <p:spPr>
          <a:xfrm>
            <a:off x="1811400" y="2096250"/>
            <a:ext cx="2760600" cy="20121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sv" sz="1700"/>
              <a:t>Katekesens mål</a:t>
            </a:r>
            <a:endParaRPr sz="1700"/>
          </a:p>
          <a:p>
            <a:pPr indent="0" lvl="0" marL="0" rtl="0" algn="ctr">
              <a:spcBef>
                <a:spcPts val="0"/>
              </a:spcBef>
              <a:spcAft>
                <a:spcPts val="0"/>
              </a:spcAft>
              <a:buNone/>
            </a:pPr>
            <a:r>
              <a:rPr lang="sv" sz="1700"/>
              <a:t>är gemenskap med</a:t>
            </a:r>
            <a:endParaRPr sz="1700"/>
          </a:p>
          <a:p>
            <a:pPr indent="0" lvl="0" marL="0" rtl="0" algn="ctr">
              <a:spcBef>
                <a:spcPts val="0"/>
              </a:spcBef>
              <a:spcAft>
                <a:spcPts val="0"/>
              </a:spcAft>
              <a:buNone/>
            </a:pPr>
            <a:r>
              <a:rPr lang="sv" sz="1700"/>
              <a:t>Jesus Kristus i hans kyrka.</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rPr lang="sv" sz="1700"/>
              <a:t>Målet uppfylls genom katekesens fem uppgifter.</a:t>
            </a:r>
            <a:endParaRPr sz="1700"/>
          </a:p>
          <a:p>
            <a:pPr indent="0" lvl="0" marL="0" rtl="0" algn="ctr">
              <a:spcBef>
                <a:spcPts val="0"/>
              </a:spcBef>
              <a:spcAft>
                <a:spcPts val="0"/>
              </a:spcAft>
              <a:buNone/>
            </a:pPr>
            <a:r>
              <a:t/>
            </a:r>
            <a:endParaRPr sz="1700"/>
          </a:p>
          <a:p>
            <a:pPr indent="0" lvl="0" marL="0" rtl="0" algn="ctr">
              <a:spcBef>
                <a:spcPts val="0"/>
              </a:spcBef>
              <a:spcAft>
                <a:spcPts val="0"/>
              </a:spcAft>
              <a:buClr>
                <a:schemeClr val="dk1"/>
              </a:buClr>
              <a:buSzPct val="80487"/>
              <a:buFont typeface="Arial"/>
              <a:buNone/>
            </a:pPr>
            <a:r>
              <a:rPr lang="sv" sz="1366"/>
              <a:t>(Enligt </a:t>
            </a:r>
            <a:r>
              <a:rPr i="1" lang="sv" sz="1366"/>
              <a:t>Direktorium för katekes</a:t>
            </a:r>
            <a:r>
              <a:rPr lang="sv" sz="1366"/>
              <a:t>)</a:t>
            </a:r>
            <a:endParaRPr sz="1700"/>
          </a:p>
        </p:txBody>
      </p:sp>
      <p:sp>
        <p:nvSpPr>
          <p:cNvPr id="68" name="Google Shape;68;p15"/>
          <p:cNvSpPr txBox="1"/>
          <p:nvPr>
            <p:ph type="title"/>
          </p:nvPr>
        </p:nvSpPr>
        <p:spPr>
          <a:xfrm>
            <a:off x="4700975" y="2419350"/>
            <a:ext cx="2760600" cy="4185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sv" sz="1700"/>
              <a:t>Tala om Jesus</a:t>
            </a:r>
            <a:endParaRPr sz="3300"/>
          </a:p>
        </p:txBody>
      </p:sp>
      <p:sp>
        <p:nvSpPr>
          <p:cNvPr id="69" name="Google Shape;69;p15"/>
          <p:cNvSpPr txBox="1"/>
          <p:nvPr>
            <p:ph type="title"/>
          </p:nvPr>
        </p:nvSpPr>
        <p:spPr>
          <a:xfrm>
            <a:off x="4700975" y="2932125"/>
            <a:ext cx="2760600" cy="4185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sv" sz="1700"/>
              <a:t>Fira liturgin</a:t>
            </a:r>
            <a:endParaRPr sz="3300"/>
          </a:p>
        </p:txBody>
      </p:sp>
      <p:sp>
        <p:nvSpPr>
          <p:cNvPr id="70" name="Google Shape;70;p15"/>
          <p:cNvSpPr txBox="1"/>
          <p:nvPr>
            <p:ph type="title"/>
          </p:nvPr>
        </p:nvSpPr>
        <p:spPr>
          <a:xfrm>
            <a:off x="4700975" y="3444900"/>
            <a:ext cx="2760600" cy="4185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sv" sz="1700"/>
              <a:t>Älska din nästa</a:t>
            </a:r>
            <a:endParaRPr sz="3300"/>
          </a:p>
        </p:txBody>
      </p:sp>
      <p:sp>
        <p:nvSpPr>
          <p:cNvPr id="71" name="Google Shape;71;p15"/>
          <p:cNvSpPr txBox="1"/>
          <p:nvPr>
            <p:ph type="title"/>
          </p:nvPr>
        </p:nvSpPr>
        <p:spPr>
          <a:xfrm>
            <a:off x="4700975" y="3957675"/>
            <a:ext cx="2760600" cy="4185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sv" sz="1700"/>
              <a:t>Be</a:t>
            </a:r>
            <a:endParaRPr sz="3300"/>
          </a:p>
        </p:txBody>
      </p:sp>
      <p:sp>
        <p:nvSpPr>
          <p:cNvPr id="72" name="Google Shape;72;p15"/>
          <p:cNvSpPr txBox="1"/>
          <p:nvPr>
            <p:ph type="title"/>
          </p:nvPr>
        </p:nvSpPr>
        <p:spPr>
          <a:xfrm>
            <a:off x="4700975" y="4470450"/>
            <a:ext cx="2760600" cy="4185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sv" sz="1700"/>
              <a:t>Bygg gemenskap</a:t>
            </a:r>
            <a:endParaRPr sz="3300"/>
          </a:p>
        </p:txBody>
      </p:sp>
      <p:pic>
        <p:nvPicPr>
          <p:cNvPr id="73" name="Google Shape;73;p15"/>
          <p:cNvPicPr preferRelativeResize="0"/>
          <p:nvPr/>
        </p:nvPicPr>
        <p:blipFill>
          <a:blip r:embed="rId3">
            <a:alphaModFix/>
          </a:blip>
          <a:stretch>
            <a:fillRect/>
          </a:stretch>
        </p:blipFill>
        <p:spPr>
          <a:xfrm>
            <a:off x="7091400" y="210525"/>
            <a:ext cx="1745960" cy="2114552"/>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6"/>
          <p:cNvPicPr preferRelativeResize="0"/>
          <p:nvPr/>
        </p:nvPicPr>
        <p:blipFill rotWithShape="1">
          <a:blip r:embed="rId3">
            <a:alphaModFix/>
          </a:blip>
          <a:srcRect b="0" l="13606" r="13824" t="0"/>
          <a:stretch/>
        </p:blipFill>
        <p:spPr>
          <a:xfrm>
            <a:off x="1370450" y="762200"/>
            <a:ext cx="3844372" cy="3530849"/>
          </a:xfrm>
          <a:prstGeom prst="rect">
            <a:avLst/>
          </a:prstGeom>
          <a:noFill/>
          <a:ln>
            <a:noFill/>
          </a:ln>
        </p:spPr>
      </p:pic>
      <p:sp>
        <p:nvSpPr>
          <p:cNvPr id="79" name="Google Shape;79;p16"/>
          <p:cNvSpPr txBox="1"/>
          <p:nvPr>
            <p:ph type="title"/>
          </p:nvPr>
        </p:nvSpPr>
        <p:spPr>
          <a:xfrm>
            <a:off x="4094200" y="3835650"/>
            <a:ext cx="2760600" cy="9510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sv" sz="1700"/>
              <a:t>Katolska kyrkan i Sverige tillhör den världsvida katolska kyrkan, under påven i Rom.</a:t>
            </a:r>
            <a:endParaRPr sz="33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7"/>
          <p:cNvPicPr preferRelativeResize="0"/>
          <p:nvPr/>
        </p:nvPicPr>
        <p:blipFill rotWithShape="1">
          <a:blip r:embed="rId3">
            <a:alphaModFix/>
          </a:blip>
          <a:srcRect b="0" l="7338" r="31807" t="0"/>
          <a:stretch/>
        </p:blipFill>
        <p:spPr>
          <a:xfrm>
            <a:off x="4951900" y="281225"/>
            <a:ext cx="3901550" cy="4483949"/>
          </a:xfrm>
          <a:prstGeom prst="rect">
            <a:avLst/>
          </a:prstGeom>
          <a:noFill/>
          <a:ln>
            <a:noFill/>
          </a:ln>
        </p:spPr>
      </p:pic>
      <p:pic>
        <p:nvPicPr>
          <p:cNvPr id="85" name="Google Shape;85;p17"/>
          <p:cNvPicPr preferRelativeResize="0"/>
          <p:nvPr/>
        </p:nvPicPr>
        <p:blipFill rotWithShape="1">
          <a:blip r:embed="rId4">
            <a:alphaModFix/>
          </a:blip>
          <a:srcRect b="0" l="17386" r="16607" t="0"/>
          <a:stretch/>
        </p:blipFill>
        <p:spPr>
          <a:xfrm>
            <a:off x="5142750" y="2160800"/>
            <a:ext cx="1429325" cy="1219122"/>
          </a:xfrm>
          <a:prstGeom prst="rect">
            <a:avLst/>
          </a:prstGeom>
          <a:noFill/>
          <a:ln>
            <a:noFill/>
          </a:ln>
        </p:spPr>
      </p:pic>
      <p:sp>
        <p:nvSpPr>
          <p:cNvPr id="86" name="Google Shape;86;p17"/>
          <p:cNvSpPr txBox="1"/>
          <p:nvPr/>
        </p:nvSpPr>
        <p:spPr>
          <a:xfrm>
            <a:off x="5066550" y="3333275"/>
            <a:ext cx="2922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200"/>
              <a:t>Biskop Anders </a:t>
            </a:r>
            <a:br>
              <a:rPr b="1" lang="sv" sz="1200"/>
            </a:br>
            <a:r>
              <a:rPr b="1" lang="sv" sz="1200"/>
              <a:t>Arborelius</a:t>
            </a:r>
            <a:br>
              <a:rPr b="1" lang="sv" sz="1200"/>
            </a:br>
            <a:r>
              <a:rPr lang="sv" sz="1200"/>
              <a:t>karmelit och kardinal </a:t>
            </a:r>
            <a:endParaRPr sz="1200"/>
          </a:p>
        </p:txBody>
      </p:sp>
      <p:sp>
        <p:nvSpPr>
          <p:cNvPr id="87" name="Google Shape;87;p17"/>
          <p:cNvSpPr txBox="1"/>
          <p:nvPr/>
        </p:nvSpPr>
        <p:spPr>
          <a:xfrm>
            <a:off x="2843100" y="4190625"/>
            <a:ext cx="3457800" cy="7389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sv" sz="1800">
                <a:solidFill>
                  <a:schemeClr val="dk1"/>
                </a:solidFill>
                <a:latin typeface="Georgia"/>
                <a:ea typeface="Georgia"/>
                <a:cs typeface="Georgia"/>
                <a:sym typeface="Georgia"/>
              </a:rPr>
              <a:t>Stockholms katolska stift omfattar hela Sverige.</a:t>
            </a:r>
            <a:endParaRPr i="1" sz="1800">
              <a:solidFill>
                <a:schemeClr val="dk1"/>
              </a:solidFill>
              <a:latin typeface="Georgia"/>
              <a:ea typeface="Georgia"/>
              <a:cs typeface="Georgia"/>
              <a:sym typeface="Georgia"/>
            </a:endParaRPr>
          </a:p>
        </p:txBody>
      </p:sp>
      <p:pic>
        <p:nvPicPr>
          <p:cNvPr id="88" name="Google Shape;88;p17"/>
          <p:cNvPicPr preferRelativeResize="0"/>
          <p:nvPr/>
        </p:nvPicPr>
        <p:blipFill>
          <a:blip r:embed="rId5">
            <a:alphaModFix/>
          </a:blip>
          <a:stretch>
            <a:fillRect/>
          </a:stretch>
        </p:blipFill>
        <p:spPr>
          <a:xfrm>
            <a:off x="5142749" y="434850"/>
            <a:ext cx="1429326" cy="1195849"/>
          </a:xfrm>
          <a:prstGeom prst="rect">
            <a:avLst/>
          </a:prstGeom>
          <a:noFill/>
          <a:ln>
            <a:noFill/>
          </a:ln>
        </p:spPr>
      </p:pic>
      <p:sp>
        <p:nvSpPr>
          <p:cNvPr id="89" name="Google Shape;89;p17"/>
          <p:cNvSpPr txBox="1"/>
          <p:nvPr/>
        </p:nvSpPr>
        <p:spPr>
          <a:xfrm>
            <a:off x="5066550" y="1555000"/>
            <a:ext cx="2922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200"/>
              <a:t>St Eriks domkyrka </a:t>
            </a:r>
            <a:br>
              <a:rPr b="1" lang="sv" sz="1200"/>
            </a:br>
            <a:r>
              <a:rPr lang="sv" sz="1200"/>
              <a:t>i Stockholm</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txBox="1"/>
          <p:nvPr/>
        </p:nvSpPr>
        <p:spPr>
          <a:xfrm>
            <a:off x="4520175" y="3461600"/>
            <a:ext cx="4292400" cy="12468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sv" sz="2300">
                <a:solidFill>
                  <a:schemeClr val="dk1"/>
                </a:solidFill>
                <a:latin typeface="Georgia"/>
                <a:ea typeface="Georgia"/>
                <a:cs typeface="Georgia"/>
                <a:sym typeface="Georgia"/>
              </a:rPr>
              <a:t>129 000 medlemmar.</a:t>
            </a:r>
            <a:endParaRPr i="1" sz="2300">
              <a:solidFill>
                <a:schemeClr val="dk1"/>
              </a:solidFill>
              <a:latin typeface="Georgia"/>
              <a:ea typeface="Georgia"/>
              <a:cs typeface="Georgia"/>
              <a:sym typeface="Georgia"/>
            </a:endParaRPr>
          </a:p>
          <a:p>
            <a:pPr indent="0" lvl="0" marL="0" rtl="0" algn="l">
              <a:spcBef>
                <a:spcPts val="0"/>
              </a:spcBef>
              <a:spcAft>
                <a:spcPts val="0"/>
              </a:spcAft>
              <a:buNone/>
            </a:pPr>
            <a:r>
              <a:rPr i="1" lang="sv" sz="2300">
                <a:solidFill>
                  <a:schemeClr val="dk1"/>
                </a:solidFill>
                <a:latin typeface="Georgia"/>
                <a:ea typeface="Georgia"/>
                <a:cs typeface="Georgia"/>
                <a:sym typeface="Georgia"/>
              </a:rPr>
              <a:t>44 församlingar i hela landet, </a:t>
            </a:r>
            <a:endParaRPr i="1" sz="2300">
              <a:solidFill>
                <a:schemeClr val="dk1"/>
              </a:solidFill>
              <a:latin typeface="Georgia"/>
              <a:ea typeface="Georgia"/>
              <a:cs typeface="Georgia"/>
              <a:sym typeface="Georgia"/>
            </a:endParaRPr>
          </a:p>
          <a:p>
            <a:pPr indent="0" lvl="0" marL="0" rtl="0" algn="ctr">
              <a:spcBef>
                <a:spcPts val="0"/>
              </a:spcBef>
              <a:spcAft>
                <a:spcPts val="0"/>
              </a:spcAft>
              <a:buNone/>
            </a:pPr>
            <a:r>
              <a:rPr i="1" lang="sv" sz="2300">
                <a:solidFill>
                  <a:schemeClr val="dk1"/>
                </a:solidFill>
                <a:latin typeface="Georgia"/>
                <a:ea typeface="Georgia"/>
                <a:cs typeface="Georgia"/>
                <a:sym typeface="Georgia"/>
              </a:rPr>
              <a:t>samt nationella missioner.</a:t>
            </a:r>
            <a:endParaRPr i="1" sz="2300">
              <a:solidFill>
                <a:schemeClr val="dk1"/>
              </a:solidFill>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2285825" y="4027100"/>
            <a:ext cx="4627500" cy="6471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lang="sv" sz="1400"/>
              <a:t>Biskopens riktlinjer för katekesen säger att förberedelsen inför första kommunion är två år.  </a:t>
            </a:r>
            <a:endParaRPr sz="1400"/>
          </a:p>
        </p:txBody>
      </p:sp>
      <p:pic>
        <p:nvPicPr>
          <p:cNvPr id="100" name="Google Shape;100;p19"/>
          <p:cNvPicPr preferRelativeResize="0"/>
          <p:nvPr/>
        </p:nvPicPr>
        <p:blipFill>
          <a:blip r:embed="rId3">
            <a:alphaModFix/>
          </a:blip>
          <a:stretch>
            <a:fillRect/>
          </a:stretch>
        </p:blipFill>
        <p:spPr>
          <a:xfrm>
            <a:off x="2019800" y="504575"/>
            <a:ext cx="5360463" cy="3470900"/>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0"/>
          <p:cNvSpPr txBox="1"/>
          <p:nvPr/>
        </p:nvSpPr>
        <p:spPr>
          <a:xfrm>
            <a:off x="5008600" y="1098700"/>
            <a:ext cx="2325300" cy="3201600"/>
          </a:xfrm>
          <a:prstGeom prst="rect">
            <a:avLst/>
          </a:prstGeom>
          <a:solidFill>
            <a:srgbClr val="F1C232"/>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sv">
                <a:solidFill>
                  <a:schemeClr val="lt1"/>
                </a:solidFill>
              </a:rPr>
              <a:t>Kommunion</a:t>
            </a:r>
            <a:r>
              <a:rPr b="1" lang="sv">
                <a:solidFill>
                  <a:schemeClr val="lt1"/>
                </a:solidFill>
              </a:rPr>
              <a:t> betyder </a:t>
            </a:r>
            <a:r>
              <a:rPr b="1" i="1" lang="sv">
                <a:solidFill>
                  <a:schemeClr val="lt1"/>
                </a:solidFill>
              </a:rPr>
              <a:t>gemenskap</a:t>
            </a:r>
            <a:r>
              <a:rPr b="1" lang="sv">
                <a:solidFill>
                  <a:schemeClr val="lt1"/>
                </a:solidFill>
              </a:rPr>
              <a:t>.</a:t>
            </a:r>
            <a:endParaRPr b="1">
              <a:solidFill>
                <a:schemeClr val="lt1"/>
              </a:solidFill>
            </a:endParaRPr>
          </a:p>
          <a:p>
            <a:pPr indent="0" lvl="0" marL="0" rtl="0" algn="l">
              <a:spcBef>
                <a:spcPts val="0"/>
              </a:spcBef>
              <a:spcAft>
                <a:spcPts val="0"/>
              </a:spcAft>
              <a:buNone/>
            </a:pPr>
            <a:r>
              <a:t/>
            </a:r>
            <a:endParaRPr b="1">
              <a:solidFill>
                <a:schemeClr val="lt1"/>
              </a:solidFill>
            </a:endParaRPr>
          </a:p>
          <a:p>
            <a:pPr indent="0" lvl="0" marL="0" rtl="0" algn="l">
              <a:spcBef>
                <a:spcPts val="0"/>
              </a:spcBef>
              <a:spcAft>
                <a:spcPts val="0"/>
              </a:spcAft>
              <a:buNone/>
            </a:pPr>
            <a:r>
              <a:rPr b="1" lang="sv">
                <a:solidFill>
                  <a:schemeClr val="lt1"/>
                </a:solidFill>
              </a:rPr>
              <a:t>I det förvandlade brödet och vinet tar vi verkligen emot vår Herre Jesus Kristus, hans kropp, blod, själ och gudom.</a:t>
            </a:r>
            <a:endParaRPr b="1">
              <a:solidFill>
                <a:schemeClr val="lt1"/>
              </a:solidFill>
            </a:endParaRPr>
          </a:p>
          <a:p>
            <a:pPr indent="0" lvl="0" marL="0" rtl="0" algn="l">
              <a:spcBef>
                <a:spcPts val="0"/>
              </a:spcBef>
              <a:spcAft>
                <a:spcPts val="0"/>
              </a:spcAft>
              <a:buNone/>
            </a:pPr>
            <a:r>
              <a:t/>
            </a:r>
            <a:endParaRPr b="1">
              <a:solidFill>
                <a:schemeClr val="lt1"/>
              </a:solidFill>
            </a:endParaRPr>
          </a:p>
          <a:p>
            <a:pPr indent="0" lvl="0" marL="0" rtl="0" algn="l">
              <a:spcBef>
                <a:spcPts val="0"/>
              </a:spcBef>
              <a:spcAft>
                <a:spcPts val="0"/>
              </a:spcAft>
              <a:buNone/>
            </a:pPr>
            <a:r>
              <a:rPr b="1" lang="sv">
                <a:solidFill>
                  <a:schemeClr val="lt1"/>
                </a:solidFill>
              </a:rPr>
              <a:t>Gud vill möta oss och ge oss den nåd vi behöver.</a:t>
            </a:r>
            <a:endParaRPr b="1">
              <a:solidFill>
                <a:schemeClr val="lt1"/>
              </a:solidFill>
            </a:endParaRPr>
          </a:p>
          <a:p>
            <a:pPr indent="0" lvl="0" marL="0" rtl="0" algn="l">
              <a:spcBef>
                <a:spcPts val="0"/>
              </a:spcBef>
              <a:spcAft>
                <a:spcPts val="0"/>
              </a:spcAft>
              <a:buNone/>
            </a:pPr>
            <a:r>
              <a:t/>
            </a:r>
            <a:endParaRPr b="1">
              <a:solidFill>
                <a:schemeClr val="lt1"/>
              </a:solidFill>
            </a:endParaRPr>
          </a:p>
          <a:p>
            <a:pPr indent="0" lvl="0" marL="0" rtl="0" algn="l">
              <a:spcBef>
                <a:spcPts val="0"/>
              </a:spcBef>
              <a:spcAft>
                <a:spcPts val="0"/>
              </a:spcAft>
              <a:buNone/>
            </a:pPr>
            <a:r>
              <a:rPr b="1" lang="sv">
                <a:solidFill>
                  <a:schemeClr val="lt1"/>
                </a:solidFill>
              </a:rPr>
              <a:t>Första kommunionen är en stor fest i kyrkan!</a:t>
            </a:r>
            <a:endParaRPr b="1">
              <a:solidFill>
                <a:schemeClr val="lt1"/>
              </a:solidFill>
            </a:endParaRPr>
          </a:p>
        </p:txBody>
      </p:sp>
      <p:pic>
        <p:nvPicPr>
          <p:cNvPr id="106" name="Google Shape;106;p20"/>
          <p:cNvPicPr preferRelativeResize="0"/>
          <p:nvPr/>
        </p:nvPicPr>
        <p:blipFill rotWithShape="1">
          <a:blip r:embed="rId3">
            <a:alphaModFix/>
          </a:blip>
          <a:srcRect b="0" l="8982" r="13851" t="0"/>
          <a:stretch/>
        </p:blipFill>
        <p:spPr>
          <a:xfrm>
            <a:off x="1412375" y="1098700"/>
            <a:ext cx="3596227" cy="3201600"/>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1"/>
          <p:cNvSpPr txBox="1"/>
          <p:nvPr/>
        </p:nvSpPr>
        <p:spPr>
          <a:xfrm>
            <a:off x="2252550" y="3372600"/>
            <a:ext cx="4638900" cy="1154400"/>
          </a:xfrm>
          <a:prstGeom prst="rect">
            <a:avLst/>
          </a:prstGeom>
          <a:solidFill>
            <a:srgbClr val="B6D7A8"/>
          </a:solid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sv" sz="2300">
                <a:solidFill>
                  <a:srgbClr val="000000"/>
                </a:solidFill>
                <a:latin typeface="Georgia"/>
                <a:ea typeface="Georgia"/>
                <a:cs typeface="Georgia"/>
                <a:sym typeface="Georgia"/>
              </a:rPr>
              <a:t>SAMTAL </a:t>
            </a:r>
            <a:r>
              <a:rPr lang="sv" sz="2300">
                <a:latin typeface="Georgia"/>
                <a:ea typeface="Georgia"/>
                <a:cs typeface="Georgia"/>
                <a:sym typeface="Georgia"/>
              </a:rPr>
              <a:t>TVÅ OCH TVÅ</a:t>
            </a:r>
            <a:endParaRPr sz="2300">
              <a:solidFill>
                <a:srgbClr val="000000"/>
              </a:solidFill>
              <a:latin typeface="Georgia"/>
              <a:ea typeface="Georgia"/>
              <a:cs typeface="Georgia"/>
              <a:sym typeface="Georgia"/>
            </a:endParaRPr>
          </a:p>
          <a:p>
            <a:pPr indent="0" lvl="0" marL="0" rtl="0" algn="ctr">
              <a:spcBef>
                <a:spcPts val="0"/>
              </a:spcBef>
              <a:spcAft>
                <a:spcPts val="0"/>
              </a:spcAft>
              <a:buNone/>
            </a:pPr>
            <a:r>
              <a:rPr i="1" lang="sv" sz="2000">
                <a:solidFill>
                  <a:srgbClr val="000000"/>
                </a:solidFill>
                <a:latin typeface="Georgia"/>
                <a:ea typeface="Georgia"/>
                <a:cs typeface="Georgia"/>
                <a:sym typeface="Georgia"/>
              </a:rPr>
              <a:t>Varför vill du att ditt barn ska ta emot </a:t>
            </a:r>
            <a:r>
              <a:rPr i="1" lang="sv" sz="2000">
                <a:latin typeface="Georgia"/>
                <a:ea typeface="Georgia"/>
                <a:cs typeface="Georgia"/>
                <a:sym typeface="Georgia"/>
              </a:rPr>
              <a:t>första kommunionen</a:t>
            </a:r>
            <a:r>
              <a:rPr i="1" lang="sv" sz="2000">
                <a:solidFill>
                  <a:srgbClr val="000000"/>
                </a:solidFill>
                <a:latin typeface="Georgia"/>
                <a:ea typeface="Georgia"/>
                <a:cs typeface="Georgia"/>
                <a:sym typeface="Georgia"/>
              </a:rPr>
              <a:t>?</a:t>
            </a:r>
            <a:endParaRPr i="1" sz="2000">
              <a:solidFill>
                <a:srgbClr val="000000"/>
              </a:solidFill>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